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306" r:id="rId3"/>
    <p:sldId id="307" r:id="rId5"/>
    <p:sldId id="263" r:id="rId6"/>
    <p:sldId id="265" r:id="rId7"/>
    <p:sldId id="264" r:id="rId8"/>
    <p:sldId id="260" r:id="rId9"/>
    <p:sldId id="258" r:id="rId10"/>
    <p:sldId id="309" r:id="rId11"/>
    <p:sldId id="257" r:id="rId12"/>
    <p:sldId id="313" r:id="rId13"/>
    <p:sldId id="314" r:id="rId14"/>
    <p:sldId id="356" r:id="rId15"/>
    <p:sldId id="404" r:id="rId16"/>
    <p:sldId id="395" r:id="rId17"/>
    <p:sldId id="398" r:id="rId18"/>
    <p:sldId id="399" r:id="rId19"/>
    <p:sldId id="401" r:id="rId20"/>
    <p:sldId id="400" r:id="rId21"/>
    <p:sldId id="403" r:id="rId22"/>
    <p:sldId id="406" r:id="rId23"/>
    <p:sldId id="408" r:id="rId24"/>
    <p:sldId id="407" r:id="rId25"/>
    <p:sldId id="405" r:id="rId26"/>
    <p:sldId id="259" r:id="rId27"/>
    <p:sldId id="268" r:id="rId28"/>
    <p:sldId id="261" r:id="rId29"/>
    <p:sldId id="262" r:id="rId30"/>
    <p:sldId id="269" r:id="rId31"/>
    <p:sldId id="270" r:id="rId32"/>
    <p:sldId id="271" r:id="rId33"/>
    <p:sldId id="272" r:id="rId34"/>
    <p:sldId id="275" r:id="rId35"/>
    <p:sldId id="279" r:id="rId36"/>
    <p:sldId id="280" r:id="rId37"/>
    <p:sldId id="310" r:id="rId38"/>
    <p:sldId id="278" r:id="rId39"/>
    <p:sldId id="317" r:id="rId40"/>
    <p:sldId id="318" r:id="rId41"/>
    <p:sldId id="316" r:id="rId42"/>
    <p:sldId id="315" r:id="rId43"/>
    <p:sldId id="281" r:id="rId44"/>
    <p:sldId id="282" r:id="rId45"/>
    <p:sldId id="283" r:id="rId46"/>
    <p:sldId id="285" r:id="rId47"/>
    <p:sldId id="286" r:id="rId48"/>
    <p:sldId id="287" r:id="rId49"/>
    <p:sldId id="288" r:id="rId50"/>
    <p:sldId id="289" r:id="rId51"/>
    <p:sldId id="290" r:id="rId52"/>
    <p:sldId id="291" r:id="rId53"/>
    <p:sldId id="305" r:id="rId54"/>
    <p:sldId id="292" r:id="rId55"/>
    <p:sldId id="293" r:id="rId56"/>
    <p:sldId id="295" r:id="rId57"/>
    <p:sldId id="296" r:id="rId58"/>
    <p:sldId id="297" r:id="rId59"/>
    <p:sldId id="298" r:id="rId60"/>
    <p:sldId id="299" r:id="rId61"/>
    <p:sldId id="300" r:id="rId62"/>
    <p:sldId id="303" r:id="rId63"/>
    <p:sldId id="273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D9FF"/>
    <a:srgbClr val="B1D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8"/>
    <p:restoredTop sz="94720"/>
  </p:normalViewPr>
  <p:slideViewPr>
    <p:cSldViewPr snapToGrid="0" snapToObjects="1">
      <p:cViewPr varScale="1">
        <p:scale>
          <a:sx n="88" d="100"/>
          <a:sy n="88" d="100"/>
        </p:scale>
        <p:origin x="19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7" Type="http://schemas.openxmlformats.org/officeDocument/2006/relationships/tableStyles" Target="tableStyles.xml"/><Relationship Id="rId66" Type="http://schemas.openxmlformats.org/officeDocument/2006/relationships/viewProps" Target="viewProps.xml"/><Relationship Id="rId65" Type="http://schemas.openxmlformats.org/officeDocument/2006/relationships/presProps" Target="presProps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581E8-0B6B-004C-BD46-ECE44211DF43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GIF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png"/><Relationship Id="rId7" Type="http://schemas.openxmlformats.org/officeDocument/2006/relationships/image" Target="../media/image28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0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9" Type="http://schemas.openxmlformats.org/officeDocument/2006/relationships/image" Target="../media/image40.png"/><Relationship Id="rId18" Type="http://schemas.openxmlformats.org/officeDocument/2006/relationships/image" Target="../media/image39.png"/><Relationship Id="rId17" Type="http://schemas.openxmlformats.org/officeDocument/2006/relationships/image" Target="../media/image38.png"/><Relationship Id="rId16" Type="http://schemas.openxmlformats.org/officeDocument/2006/relationships/image" Target="../media/image37.png"/><Relationship Id="rId15" Type="http://schemas.openxmlformats.org/officeDocument/2006/relationships/image" Target="../media/image36.png"/><Relationship Id="rId14" Type="http://schemas.openxmlformats.org/officeDocument/2006/relationships/image" Target="../media/image35.png"/><Relationship Id="rId13" Type="http://schemas.openxmlformats.org/officeDocument/2006/relationships/image" Target="../media/image34.png"/><Relationship Id="rId12" Type="http://schemas.openxmlformats.org/officeDocument/2006/relationships/image" Target="../media/image33.png"/><Relationship Id="rId11" Type="http://schemas.openxmlformats.org/officeDocument/2006/relationships/image" Target="../media/image32.png"/><Relationship Id="rId10" Type="http://schemas.openxmlformats.org/officeDocument/2006/relationships/image" Target="../media/image31.png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1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1.png"/><Relationship Id="rId1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8.png"/><Relationship Id="rId1" Type="http://schemas.openxmlformats.org/officeDocument/2006/relationships/image" Target="../media/image5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image" Target="../media/image6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8.png"/><Relationship Id="rId1" Type="http://schemas.openxmlformats.org/officeDocument/2006/relationships/image" Target="../media/image67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9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4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5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6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8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9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0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colah.github.io/posts/2015-08-Understanding-LSTMs/" TargetMode="External"/><Relationship Id="rId1" Type="http://schemas.openxmlformats.org/officeDocument/2006/relationships/hyperlink" Target="https://medium.com/datadriveninvestor/attention-in-rnns-321fbcd64f05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5506" y="1147764"/>
            <a:ext cx="7772400" cy="18060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RNNs and LSTMs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2706" y="4046235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452/552</a:t>
            </a:r>
            <a:endParaRPr lang="en-US" dirty="0"/>
          </a:p>
          <a:p>
            <a:r>
              <a:rPr lang="en-US" dirty="0"/>
              <a:t>CBB 663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210" y="3819646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>
            <a:fillRect/>
          </a:stretch>
        </p:blipFill>
        <p:spPr bwMode="auto">
          <a:xfrm>
            <a:off x="1897889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</a:t>
            </a:r>
            <a:r>
              <a:rPr lang="en-US" dirty="0" err="1"/>
              <a:t>unfoldings</a:t>
            </a:r>
            <a:r>
              <a:rPr lang="en-US" dirty="0"/>
              <a:t> share parameters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421" y="2381249"/>
            <a:ext cx="7586579" cy="2503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BPTT Computes Gradients for Many Time Steps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031541"/>
            <a:ext cx="12192000" cy="27949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Comparison of unit of RNN, LSTM, GRU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691005"/>
            <a:ext cx="10515600" cy="3047365"/>
          </a:xfrm>
          <a:prstGeom prst="rect">
            <a:avLst/>
          </a:prstGeom>
        </p:spPr>
      </p:pic>
      <p:pic>
        <p:nvPicPr>
          <p:cNvPr id="5" name="Picture 4" descr="/private/var/folders/hh/zr_wn8c906bfsxfyjcs6tn940000gn/T/com.kingsoft.wpsoffice.mac/photoedit2/20230331084058/temp.pngtem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675" y="5204460"/>
            <a:ext cx="8775700" cy="1206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2413635" y="4967605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35" y="113665"/>
            <a:ext cx="10515600" cy="1325563"/>
          </a:xfrm>
        </p:spPr>
        <p:txBody>
          <a:bodyPr/>
          <a:p>
            <a:r>
              <a:rPr lang="en-US" sz="3600"/>
              <a:t>undirectional RNN with one hidden layer</a:t>
            </a:r>
            <a:endParaRPr lang="en-US" sz="36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9525" y="1409065"/>
            <a:ext cx="3171825" cy="35909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1208405"/>
            <a:ext cx="3549015" cy="232537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2681605" y="5826760"/>
            <a:ext cx="26054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T</a:t>
            </a:r>
            <a:endParaRPr lang="en-US" sz="1600"/>
          </a:p>
        </p:txBody>
      </p:sp>
      <p:sp>
        <p:nvSpPr>
          <p:cNvPr id="8" name="Text Box 7"/>
          <p:cNvSpPr txBox="1"/>
          <p:nvPr/>
        </p:nvSpPr>
        <p:spPr>
          <a:xfrm>
            <a:off x="2687955" y="2491740"/>
            <a:ext cx="27412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T</a:t>
            </a:r>
            <a:endParaRPr 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1765" y="3789680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7892415" y="4017645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000125" y="3892550"/>
            <a:ext cx="76898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Layer 1</a:t>
            </a:r>
            <a:endParaRPr lang="en-US" sz="1400"/>
          </a:p>
        </p:txBody>
      </p:sp>
      <p:sp>
        <p:nvSpPr>
          <p:cNvPr id="12" name="Text Box 11"/>
          <p:cNvSpPr txBox="1"/>
          <p:nvPr/>
        </p:nvSpPr>
        <p:spPr>
          <a:xfrm>
            <a:off x="1000125" y="3180080"/>
            <a:ext cx="11607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Output layer</a:t>
            </a:r>
            <a:endParaRPr lang="en-US" sz="1400"/>
          </a:p>
        </p:txBody>
      </p:sp>
      <p:sp>
        <p:nvSpPr>
          <p:cNvPr id="13" name="Text Box 12"/>
          <p:cNvSpPr txBox="1"/>
          <p:nvPr/>
        </p:nvSpPr>
        <p:spPr>
          <a:xfrm>
            <a:off x="927735" y="4605020"/>
            <a:ext cx="152273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Embedding layer</a:t>
            </a:r>
            <a:endParaRPr lang="en-US" sz="1400"/>
          </a:p>
        </p:txBody>
      </p:sp>
      <p:sp>
        <p:nvSpPr>
          <p:cNvPr id="17" name="Text Box 16"/>
          <p:cNvSpPr txBox="1"/>
          <p:nvPr/>
        </p:nvSpPr>
        <p:spPr>
          <a:xfrm>
            <a:off x="1821180" y="3938905"/>
            <a:ext cx="66103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200"/>
              <a:t>H</a:t>
            </a:r>
            <a:r>
              <a:rPr lang="en-US" sz="1200" baseline="-25000"/>
              <a:t>0</a:t>
            </a:r>
            <a:r>
              <a:rPr lang="en-US" sz="1200" baseline="30000"/>
              <a:t>(1)  </a:t>
            </a:r>
            <a:r>
              <a:rPr lang="en-US" sz="1200"/>
              <a:t>→</a:t>
            </a:r>
            <a:endParaRPr lang="en-US" sz="1200"/>
          </a:p>
        </p:txBody>
      </p:sp>
      <p:sp>
        <p:nvSpPr>
          <p:cNvPr id="23" name="Text Box 22"/>
          <p:cNvSpPr txBox="1"/>
          <p:nvPr/>
        </p:nvSpPr>
        <p:spPr>
          <a:xfrm>
            <a:off x="2413635" y="1927860"/>
            <a:ext cx="32899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final output depends on task</a:t>
            </a:r>
            <a:endParaRPr lang="en-US" b="1"/>
          </a:p>
        </p:txBody>
      </p:sp>
      <p:sp>
        <p:nvSpPr>
          <p:cNvPr id="25" name="Rounded Rectangle 24"/>
          <p:cNvSpPr/>
          <p:nvPr/>
        </p:nvSpPr>
        <p:spPr>
          <a:xfrm>
            <a:off x="2488565" y="3789680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2323465" y="530225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1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3187065" y="52939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2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4050665" y="53066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3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5113020" y="52939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T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1014730" y="5348605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rcRect b="17769"/>
          <a:stretch>
            <a:fillRect/>
          </a:stretch>
        </p:blipFill>
        <p:spPr>
          <a:xfrm>
            <a:off x="2335530" y="2975610"/>
            <a:ext cx="3589020" cy="7194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5556250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35" y="113665"/>
            <a:ext cx="10515600" cy="1325563"/>
          </a:xfrm>
        </p:spPr>
        <p:txBody>
          <a:bodyPr/>
          <a:p>
            <a:r>
              <a:rPr lang="en-US" sz="3600"/>
              <a:t>stacked undirectional RNN</a:t>
            </a:r>
            <a:endParaRPr lang="en-US" sz="36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95" y="1997710"/>
            <a:ext cx="3171825" cy="35909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845685" y="6415405"/>
            <a:ext cx="26054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T</a:t>
            </a:r>
            <a:endParaRPr lang="en-US" sz="1600"/>
          </a:p>
        </p:txBody>
      </p:sp>
      <p:sp>
        <p:nvSpPr>
          <p:cNvPr id="8" name="Text Box 7"/>
          <p:cNvSpPr txBox="1"/>
          <p:nvPr/>
        </p:nvSpPr>
        <p:spPr>
          <a:xfrm>
            <a:off x="4709795" y="1466850"/>
            <a:ext cx="27412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T</a:t>
            </a:r>
            <a:endParaRPr 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520" y="3218815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9869170" y="3446780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122363" y="1997710"/>
            <a:ext cx="3523933" cy="3502660"/>
            <a:chOff x="1768" y="3146"/>
            <a:chExt cx="5550" cy="5516"/>
          </a:xfrm>
        </p:grpSpPr>
        <p:sp>
          <p:nvSpPr>
            <p:cNvPr id="9" name="Text Box 8"/>
            <p:cNvSpPr txBox="1"/>
            <p:nvPr/>
          </p:nvSpPr>
          <p:spPr>
            <a:xfrm>
              <a:off x="4983" y="7057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1</a:t>
              </a:r>
              <a:endParaRPr lang="en-US" sz="1400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4983" y="5935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2</a:t>
              </a:r>
              <a:endParaRPr lang="en-US" sz="1400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4983" y="4334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L</a:t>
              </a:r>
              <a:endParaRPr lang="en-US" sz="1400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4983" y="3146"/>
              <a:ext cx="182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Output layer</a:t>
              </a:r>
              <a:endParaRPr lang="en-US" sz="1400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4869" y="8179"/>
              <a:ext cx="239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Embedding layer</a:t>
              </a:r>
              <a:endParaRPr lang="en-US" sz="1400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6276" y="7130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(1)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6276" y="6008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(2)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6276" y="4334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(L)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1" name="Left Brace 20"/>
            <p:cNvSpPr/>
            <p:nvPr/>
          </p:nvSpPr>
          <p:spPr>
            <a:xfrm>
              <a:off x="4343" y="4508"/>
              <a:ext cx="640" cy="303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1768" y="5782"/>
              <a:ext cx="219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sz="1400"/>
                <a:t>L hidden layers</a:t>
              </a:r>
              <a:endParaRPr lang="en-US" sz="1400"/>
            </a:p>
          </p:txBody>
        </p:sp>
      </p:grpSp>
      <p:sp>
        <p:nvSpPr>
          <p:cNvPr id="23" name="Text Box 22"/>
          <p:cNvSpPr txBox="1"/>
          <p:nvPr/>
        </p:nvSpPr>
        <p:spPr>
          <a:xfrm>
            <a:off x="4630420" y="1098550"/>
            <a:ext cx="32899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final output depends on task</a:t>
            </a:r>
            <a:endParaRPr lang="en-US" b="1"/>
          </a:p>
        </p:txBody>
      </p:sp>
      <p:sp>
        <p:nvSpPr>
          <p:cNvPr id="25" name="Rounded Rectangle 24"/>
          <p:cNvSpPr/>
          <p:nvPr/>
        </p:nvSpPr>
        <p:spPr>
          <a:xfrm>
            <a:off x="4652645" y="4378325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630420" y="3681095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46295" y="2637790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4487545" y="58908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1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35114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2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214745" y="58953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3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24471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T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3178810" y="5937250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5556250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40" y="-300355"/>
            <a:ext cx="10515600" cy="1325563"/>
          </a:xfrm>
        </p:spPr>
        <p:txBody>
          <a:bodyPr/>
          <a:p>
            <a:r>
              <a:rPr lang="en-US" sz="3200"/>
              <a:t>Language modelling (character-level)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95" y="1997710"/>
            <a:ext cx="3171825" cy="35909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845685" y="6415405"/>
            <a:ext cx="39566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5 [BOS], </a:t>
            </a:r>
            <a:r>
              <a:rPr lang="en-US" altLang="zh-CN" sz="1600"/>
              <a:t>h,e,l,l,o</a:t>
            </a:r>
            <a:endParaRPr lang="zh-CN" alt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780" y="2892425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0425430" y="3120390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122363" y="1997710"/>
            <a:ext cx="3523933" cy="3502660"/>
            <a:chOff x="1768" y="3146"/>
            <a:chExt cx="5550" cy="5516"/>
          </a:xfrm>
        </p:grpSpPr>
        <p:sp>
          <p:nvSpPr>
            <p:cNvPr id="9" name="Text Box 8"/>
            <p:cNvSpPr txBox="1"/>
            <p:nvPr/>
          </p:nvSpPr>
          <p:spPr>
            <a:xfrm>
              <a:off x="4983" y="7057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1</a:t>
              </a:r>
              <a:endParaRPr lang="en-US" sz="1400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4983" y="5935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2</a:t>
              </a:r>
              <a:endParaRPr lang="en-US" sz="1400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4983" y="4334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L</a:t>
              </a:r>
              <a:endParaRPr lang="en-US" sz="1400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4983" y="3146"/>
              <a:ext cx="182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Output layer</a:t>
              </a:r>
              <a:endParaRPr lang="en-US" sz="1400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4869" y="8179"/>
              <a:ext cx="239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Embedding layer</a:t>
              </a:r>
              <a:endParaRPr lang="en-US" sz="1400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6276" y="7130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(1)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6276" y="6008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(2)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6276" y="4334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(L)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1" name="Left Brace 20"/>
            <p:cNvSpPr/>
            <p:nvPr/>
          </p:nvSpPr>
          <p:spPr>
            <a:xfrm>
              <a:off x="4343" y="4508"/>
              <a:ext cx="640" cy="303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1768" y="5782"/>
              <a:ext cx="219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sz="1400"/>
                <a:t>L hidden layers</a:t>
              </a:r>
              <a:endParaRPr lang="en-US" sz="1400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4652645" y="4378325"/>
            <a:ext cx="3361690" cy="543560"/>
          </a:xfrm>
          <a:prstGeom prst="roundRect">
            <a:avLst/>
          </a:prstGeom>
          <a:solidFill>
            <a:srgbClr val="00B0F0">
              <a:alpha val="13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630420" y="3681095"/>
            <a:ext cx="3361690" cy="543560"/>
          </a:xfrm>
          <a:prstGeom prst="roundRect">
            <a:avLst/>
          </a:prstGeom>
          <a:solidFill>
            <a:srgbClr val="00B0F0">
              <a:alpha val="13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46295" y="2637790"/>
            <a:ext cx="3361690" cy="543560"/>
          </a:xfrm>
          <a:prstGeom prst="roundRect">
            <a:avLst/>
          </a:prstGeom>
          <a:solidFill>
            <a:srgbClr val="00B0F0">
              <a:alpha val="13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4487545" y="58908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[BOS]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35114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h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214745" y="58953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e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24471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o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3178810" y="5937250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  <p:sp>
        <p:nvSpPr>
          <p:cNvPr id="3" name="Text Box 2"/>
          <p:cNvSpPr txBox="1"/>
          <p:nvPr/>
        </p:nvSpPr>
        <p:spPr>
          <a:xfrm>
            <a:off x="3103379" y="1358265"/>
            <a:ext cx="1275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Softmax layer</a:t>
            </a:r>
            <a:endParaRPr 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1665605"/>
            <a:ext cx="3362325" cy="30289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487545" y="126682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h</a:t>
            </a:r>
            <a:endParaRPr lang="en-US" sz="1400"/>
          </a:p>
        </p:txBody>
      </p:sp>
      <p:sp>
        <p:nvSpPr>
          <p:cNvPr id="15" name="Text Box 14"/>
          <p:cNvSpPr txBox="1"/>
          <p:nvPr/>
        </p:nvSpPr>
        <p:spPr>
          <a:xfrm>
            <a:off x="5351145" y="127381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e</a:t>
            </a:r>
            <a:endParaRPr lang="en-US" sz="1400"/>
          </a:p>
        </p:txBody>
      </p:sp>
      <p:sp>
        <p:nvSpPr>
          <p:cNvPr id="18" name="Text Box 17"/>
          <p:cNvSpPr txBox="1"/>
          <p:nvPr/>
        </p:nvSpPr>
        <p:spPr>
          <a:xfrm>
            <a:off x="6048375" y="128651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l</a:t>
            </a:r>
            <a:endParaRPr lang="en-US" sz="1400"/>
          </a:p>
        </p:txBody>
      </p:sp>
      <p:sp>
        <p:nvSpPr>
          <p:cNvPr id="30" name="Text Box 29"/>
          <p:cNvSpPr txBox="1"/>
          <p:nvPr/>
        </p:nvSpPr>
        <p:spPr>
          <a:xfrm>
            <a:off x="7327900" y="1273175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[EOS]</a:t>
            </a:r>
            <a:endParaRPr lang="en-US" sz="1400"/>
          </a:p>
        </p:txBody>
      </p:sp>
      <p:sp>
        <p:nvSpPr>
          <p:cNvPr id="34" name="Text Box 33"/>
          <p:cNvSpPr txBox="1"/>
          <p:nvPr/>
        </p:nvSpPr>
        <p:spPr>
          <a:xfrm>
            <a:off x="4452620" y="833755"/>
            <a:ext cx="407797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5: </a:t>
            </a:r>
            <a:r>
              <a:rPr lang="en-US" altLang="zh-CN" sz="1600"/>
              <a:t>h,e,l,l,o,[EOS]</a:t>
            </a:r>
            <a:endParaRPr lang="zh-CN" altLang="en-US"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5556250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970" y="-443865"/>
            <a:ext cx="10515600" cy="1325563"/>
          </a:xfrm>
        </p:spPr>
        <p:txBody>
          <a:bodyPr/>
          <a:p>
            <a:r>
              <a:rPr lang="en-US" sz="3200"/>
              <a:t>Language modelling (word-level)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95" y="1997710"/>
            <a:ext cx="3171825" cy="35909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194810" y="6493510"/>
            <a:ext cx="495871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5 [BOS], How, old, are, you</a:t>
            </a:r>
            <a:endParaRPr lang="zh-CN" alt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780" y="2892425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0425430" y="3120390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122363" y="1997710"/>
            <a:ext cx="3523933" cy="3502660"/>
            <a:chOff x="1768" y="3146"/>
            <a:chExt cx="5550" cy="5516"/>
          </a:xfrm>
        </p:grpSpPr>
        <p:sp>
          <p:nvSpPr>
            <p:cNvPr id="9" name="Text Box 8"/>
            <p:cNvSpPr txBox="1"/>
            <p:nvPr/>
          </p:nvSpPr>
          <p:spPr>
            <a:xfrm>
              <a:off x="4983" y="7057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1</a:t>
              </a:r>
              <a:endParaRPr lang="en-US" sz="1400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4983" y="5935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2</a:t>
              </a:r>
              <a:endParaRPr lang="en-US" sz="1400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4983" y="4334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L</a:t>
              </a:r>
              <a:endParaRPr lang="en-US" sz="1400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4983" y="3146"/>
              <a:ext cx="182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Output layer</a:t>
              </a:r>
              <a:endParaRPr lang="en-US" sz="1400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4869" y="8179"/>
              <a:ext cx="239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Embedding layer</a:t>
              </a:r>
              <a:endParaRPr lang="en-US" sz="1400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6276" y="7130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(1)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6276" y="6008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(2)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6276" y="4334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(L)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1" name="Left Brace 20"/>
            <p:cNvSpPr/>
            <p:nvPr/>
          </p:nvSpPr>
          <p:spPr>
            <a:xfrm>
              <a:off x="4343" y="4508"/>
              <a:ext cx="640" cy="303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1768" y="5782"/>
              <a:ext cx="219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sz="1400"/>
                <a:t>L hidden layers</a:t>
              </a:r>
              <a:endParaRPr lang="en-US" sz="1400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4652645" y="4378325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630420" y="3681095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46295" y="2637790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4487545" y="58908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[BOS]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35114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How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214745" y="58953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old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24471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you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3178810" y="5937250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  <p:sp>
        <p:nvSpPr>
          <p:cNvPr id="3" name="Text Box 2"/>
          <p:cNvSpPr txBox="1"/>
          <p:nvPr/>
        </p:nvSpPr>
        <p:spPr>
          <a:xfrm>
            <a:off x="3103379" y="1358265"/>
            <a:ext cx="1275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Softmax layer</a:t>
            </a:r>
            <a:endParaRPr 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1665605"/>
            <a:ext cx="3362325" cy="30289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487545" y="126682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old</a:t>
            </a:r>
            <a:endParaRPr lang="en-US" sz="1400"/>
          </a:p>
        </p:txBody>
      </p:sp>
      <p:sp>
        <p:nvSpPr>
          <p:cNvPr id="15" name="Text Box 14"/>
          <p:cNvSpPr txBox="1"/>
          <p:nvPr/>
        </p:nvSpPr>
        <p:spPr>
          <a:xfrm>
            <a:off x="5351145" y="127381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are</a:t>
            </a:r>
            <a:endParaRPr lang="en-US" sz="1400"/>
          </a:p>
        </p:txBody>
      </p:sp>
      <p:sp>
        <p:nvSpPr>
          <p:cNvPr id="18" name="Text Box 17"/>
          <p:cNvSpPr txBox="1"/>
          <p:nvPr/>
        </p:nvSpPr>
        <p:spPr>
          <a:xfrm>
            <a:off x="6048375" y="128651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you</a:t>
            </a:r>
            <a:endParaRPr lang="en-US" sz="1400"/>
          </a:p>
        </p:txBody>
      </p:sp>
      <p:sp>
        <p:nvSpPr>
          <p:cNvPr id="30" name="Text Box 29"/>
          <p:cNvSpPr txBox="1"/>
          <p:nvPr/>
        </p:nvSpPr>
        <p:spPr>
          <a:xfrm>
            <a:off x="7327900" y="1273175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[EOS]</a:t>
            </a:r>
            <a:endParaRPr lang="en-US" sz="1400"/>
          </a:p>
        </p:txBody>
      </p:sp>
      <p:sp>
        <p:nvSpPr>
          <p:cNvPr id="8" name="Text Box 7"/>
          <p:cNvSpPr txBox="1"/>
          <p:nvPr/>
        </p:nvSpPr>
        <p:spPr>
          <a:xfrm>
            <a:off x="3802380" y="755650"/>
            <a:ext cx="49898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5 old, are, you,now, [EOS]</a:t>
            </a:r>
            <a:endParaRPr lang="zh-CN" altLang="en-US"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5556250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295" y="-266065"/>
            <a:ext cx="10515600" cy="1325563"/>
          </a:xfrm>
        </p:spPr>
        <p:txBody>
          <a:bodyPr/>
          <a:p>
            <a:r>
              <a:rPr lang="en-US" sz="3200"/>
              <a:t>Sequence labelling (POS tagging)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95" y="1997710"/>
            <a:ext cx="3171825" cy="35909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691890" y="6493510"/>
            <a:ext cx="567436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6 ([BOS], Mary, has, a, little, sheep)</a:t>
            </a:r>
            <a:endParaRPr 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780" y="2892425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0425430" y="3120390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122363" y="1997710"/>
            <a:ext cx="3523933" cy="3502660"/>
            <a:chOff x="1768" y="3146"/>
            <a:chExt cx="5550" cy="5516"/>
          </a:xfrm>
        </p:grpSpPr>
        <p:sp>
          <p:nvSpPr>
            <p:cNvPr id="9" name="Text Box 8"/>
            <p:cNvSpPr txBox="1"/>
            <p:nvPr/>
          </p:nvSpPr>
          <p:spPr>
            <a:xfrm>
              <a:off x="4983" y="7057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1</a:t>
              </a:r>
              <a:endParaRPr lang="en-US" sz="1400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4983" y="5935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2</a:t>
              </a:r>
              <a:endParaRPr lang="en-US" sz="1400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4983" y="4334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L</a:t>
              </a:r>
              <a:endParaRPr lang="en-US" sz="1400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4983" y="3146"/>
              <a:ext cx="182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Output layer</a:t>
              </a:r>
              <a:endParaRPr lang="en-US" sz="1400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4869" y="8179"/>
              <a:ext cx="239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Embedding layer</a:t>
              </a:r>
              <a:endParaRPr lang="en-US" sz="1400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6276" y="7130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(1)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6276" y="6008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(2)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6276" y="4334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(L)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1" name="Left Brace 20"/>
            <p:cNvSpPr/>
            <p:nvPr/>
          </p:nvSpPr>
          <p:spPr>
            <a:xfrm>
              <a:off x="4343" y="4508"/>
              <a:ext cx="640" cy="303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1768" y="5782"/>
              <a:ext cx="219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sz="1400"/>
                <a:t>L hidden layers</a:t>
              </a:r>
              <a:endParaRPr lang="en-US" sz="1400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4652645" y="4378325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630420" y="3681095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46295" y="2637790"/>
            <a:ext cx="3361690" cy="543560"/>
          </a:xfrm>
          <a:prstGeom prst="roundRect">
            <a:avLst/>
          </a:prstGeom>
          <a:solidFill>
            <a:srgbClr val="00B0F0">
              <a:alpha val="1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4487545" y="58908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[BOS]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35114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Mary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214745" y="58953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has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24471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sheep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3178810" y="5937250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  <p:sp>
        <p:nvSpPr>
          <p:cNvPr id="3" name="Text Box 2"/>
          <p:cNvSpPr txBox="1"/>
          <p:nvPr/>
        </p:nvSpPr>
        <p:spPr>
          <a:xfrm>
            <a:off x="3103379" y="1373505"/>
            <a:ext cx="1275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Softmax layer</a:t>
            </a:r>
            <a:endParaRPr 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1665605"/>
            <a:ext cx="3362325" cy="30289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487545" y="128206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NNP</a:t>
            </a:r>
            <a:endParaRPr lang="en-US" sz="1400"/>
          </a:p>
        </p:txBody>
      </p:sp>
      <p:sp>
        <p:nvSpPr>
          <p:cNvPr id="15" name="Text Box 14"/>
          <p:cNvSpPr txBox="1"/>
          <p:nvPr/>
        </p:nvSpPr>
        <p:spPr>
          <a:xfrm>
            <a:off x="5351145" y="128905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VBZ</a:t>
            </a:r>
            <a:endParaRPr lang="en-US" sz="1400"/>
          </a:p>
        </p:txBody>
      </p:sp>
      <p:sp>
        <p:nvSpPr>
          <p:cNvPr id="18" name="Text Box 17"/>
          <p:cNvSpPr txBox="1"/>
          <p:nvPr/>
        </p:nvSpPr>
        <p:spPr>
          <a:xfrm>
            <a:off x="6048375" y="1301750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DT</a:t>
            </a:r>
            <a:endParaRPr lang="en-US" sz="1400"/>
          </a:p>
        </p:txBody>
      </p:sp>
      <p:sp>
        <p:nvSpPr>
          <p:cNvPr id="30" name="Text Box 29"/>
          <p:cNvSpPr txBox="1"/>
          <p:nvPr/>
        </p:nvSpPr>
        <p:spPr>
          <a:xfrm>
            <a:off x="7327900" y="1288415"/>
            <a:ext cx="60325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[EOS]</a:t>
            </a:r>
            <a:endParaRPr lang="en-US" sz="1400"/>
          </a:p>
        </p:txBody>
      </p:sp>
      <p:sp>
        <p:nvSpPr>
          <p:cNvPr id="8" name="Text Box 7"/>
          <p:cNvSpPr txBox="1"/>
          <p:nvPr/>
        </p:nvSpPr>
        <p:spPr>
          <a:xfrm>
            <a:off x="3512820" y="770890"/>
            <a:ext cx="559435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6 (NNP, VBZ, DT, JJ, NN, [EOS])</a:t>
            </a:r>
            <a:endParaRPr lang="en-US"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Picture 27"/>
          <p:cNvPicPr>
            <a:picLocks noChangeAspect="1"/>
          </p:cNvPicPr>
          <p:nvPr/>
        </p:nvPicPr>
        <p:blipFill>
          <a:blip r:embed="rId1"/>
          <a:srcRect b="64745"/>
          <a:stretch>
            <a:fillRect/>
          </a:stretch>
        </p:blipFill>
        <p:spPr>
          <a:xfrm>
            <a:off x="4577715" y="5556250"/>
            <a:ext cx="3362325" cy="302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-504190"/>
            <a:ext cx="10515600" cy="1325563"/>
          </a:xfrm>
        </p:spPr>
        <p:txBody>
          <a:bodyPr/>
          <a:p>
            <a:r>
              <a:rPr lang="en-US" sz="3200"/>
              <a:t>Text Classification (sentiment analysis)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95" y="1997710"/>
            <a:ext cx="3171825" cy="35909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328670" y="6493510"/>
            <a:ext cx="51435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4 [BOS], The, movie, is, good</a:t>
            </a:r>
            <a:endParaRPr lang="en-US" sz="16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780" y="2892425"/>
            <a:ext cx="1244600" cy="8763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0425430" y="3120390"/>
            <a:ext cx="1423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an RNN unit</a:t>
            </a:r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3091321" y="1997710"/>
            <a:ext cx="1554340" cy="3502660"/>
            <a:chOff x="4869" y="3146"/>
            <a:chExt cx="2448" cy="5516"/>
          </a:xfrm>
        </p:grpSpPr>
        <p:sp>
          <p:nvSpPr>
            <p:cNvPr id="9" name="Text Box 8"/>
            <p:cNvSpPr txBox="1"/>
            <p:nvPr/>
          </p:nvSpPr>
          <p:spPr>
            <a:xfrm>
              <a:off x="4983" y="7057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1</a:t>
              </a:r>
              <a:endParaRPr lang="en-US" sz="1400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4983" y="5935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2</a:t>
              </a:r>
              <a:endParaRPr lang="en-US" sz="1400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4983" y="4334"/>
              <a:ext cx="1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Layer L</a:t>
              </a:r>
              <a:endParaRPr lang="en-US" sz="1400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4983" y="3146"/>
              <a:ext cx="182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Output layer</a:t>
              </a:r>
              <a:endParaRPr lang="en-US" sz="1400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4869" y="8179"/>
              <a:ext cx="239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400"/>
                <a:t>Embedding layer</a:t>
              </a:r>
              <a:endParaRPr lang="en-US" sz="1400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6276" y="7130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(1)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6276" y="6008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(2)  </a:t>
              </a:r>
              <a:r>
                <a:rPr lang="en-US" sz="1200"/>
                <a:t>→</a:t>
              </a:r>
              <a:endParaRPr lang="en-US" sz="12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6276" y="4334"/>
              <a:ext cx="1041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1200"/>
                <a:t>H</a:t>
              </a:r>
              <a:r>
                <a:rPr lang="en-US" sz="1200" baseline="-25000"/>
                <a:t>0</a:t>
              </a:r>
              <a:r>
                <a:rPr lang="en-US" sz="1200" baseline="30000"/>
                <a:t>(L)  </a:t>
              </a:r>
              <a:r>
                <a:rPr lang="en-US" sz="1200"/>
                <a:t>→</a:t>
              </a:r>
              <a:endParaRPr lang="en-US" sz="1200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4652645" y="4378325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630420" y="3681095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46295" y="2637790"/>
            <a:ext cx="3361690" cy="543560"/>
          </a:xfrm>
          <a:prstGeom prst="roundRect">
            <a:avLst/>
          </a:prstGeom>
          <a:solidFill>
            <a:srgbClr val="00B0F0">
              <a:alpha val="2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4487545" y="589089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[BOS]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35114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The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214745" y="58953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movie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244715" y="58826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good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3178810" y="5937250"/>
            <a:ext cx="10160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Input layer</a:t>
            </a:r>
            <a:endParaRPr 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81964" t="-74" b="64745"/>
          <a:stretch>
            <a:fillRect/>
          </a:stretch>
        </p:blipFill>
        <p:spPr>
          <a:xfrm>
            <a:off x="7333615" y="1664970"/>
            <a:ext cx="606425" cy="303530"/>
          </a:xfrm>
          <a:prstGeom prst="rect">
            <a:avLst/>
          </a:prstGeom>
        </p:spPr>
      </p:pic>
      <p:sp>
        <p:nvSpPr>
          <p:cNvPr id="30" name="Text Box 29"/>
          <p:cNvSpPr txBox="1"/>
          <p:nvPr/>
        </p:nvSpPr>
        <p:spPr>
          <a:xfrm>
            <a:off x="6770370" y="1273175"/>
            <a:ext cx="1701800" cy="398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MLP+sigmoid</a:t>
            </a:r>
            <a:endParaRPr lang="en-US" sz="1400"/>
          </a:p>
        </p:txBody>
      </p:sp>
      <p:sp>
        <p:nvSpPr>
          <p:cNvPr id="8" name="Text Box 7"/>
          <p:cNvSpPr txBox="1"/>
          <p:nvPr/>
        </p:nvSpPr>
        <p:spPr>
          <a:xfrm>
            <a:off x="1795780" y="964565"/>
            <a:ext cx="25285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Feedforward network</a:t>
            </a:r>
            <a:endParaRPr lang="en-US" altLang="en-US" b="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"/>
          <a:srcRect l="81964" t="-74" b="64745"/>
          <a:stretch>
            <a:fillRect/>
          </a:stretch>
        </p:blipFill>
        <p:spPr>
          <a:xfrm>
            <a:off x="7333615" y="935355"/>
            <a:ext cx="606425" cy="303530"/>
          </a:xfrm>
          <a:prstGeom prst="rect">
            <a:avLst/>
          </a:prstGeom>
        </p:spPr>
      </p:pic>
      <p:sp>
        <p:nvSpPr>
          <p:cNvPr id="34" name="Text Box 33"/>
          <p:cNvSpPr txBox="1"/>
          <p:nvPr/>
        </p:nvSpPr>
        <p:spPr>
          <a:xfrm>
            <a:off x="7222490" y="56642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Positive</a:t>
            </a:r>
            <a:endParaRPr lang="en-US" sz="1400"/>
          </a:p>
        </p:txBody>
      </p:sp>
      <p:sp>
        <p:nvSpPr>
          <p:cNvPr id="36" name="Rounded Rectangle 35"/>
          <p:cNvSpPr/>
          <p:nvPr/>
        </p:nvSpPr>
        <p:spPr>
          <a:xfrm>
            <a:off x="2835910" y="1879600"/>
            <a:ext cx="5800090" cy="3731260"/>
          </a:xfrm>
          <a:prstGeom prst="roundRect">
            <a:avLst/>
          </a:prstGeom>
          <a:solidFill>
            <a:srgbClr val="00B0F0">
              <a:alpha val="9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7" name="Text Box 36"/>
          <p:cNvSpPr txBox="1"/>
          <p:nvPr/>
        </p:nvSpPr>
        <p:spPr>
          <a:xfrm>
            <a:off x="1860550" y="3312795"/>
            <a:ext cx="6870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RNN</a:t>
            </a:r>
            <a:endParaRPr lang="en-US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Bidirectional RNN with one layer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33090" y="3045460"/>
            <a:ext cx="3736975" cy="2195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74013"/>
          <a:stretch>
            <a:fillRect/>
          </a:stretch>
        </p:blipFill>
        <p:spPr>
          <a:xfrm>
            <a:off x="7005320" y="2928620"/>
            <a:ext cx="4660900" cy="5016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20725" y="4247515"/>
            <a:ext cx="22771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forward hidden layer</a:t>
            </a:r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720725" y="3653155"/>
            <a:ext cx="25006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backward hidden layer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20725" y="4872990"/>
            <a:ext cx="18878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embedding layer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720725" y="2929255"/>
            <a:ext cx="13970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output layer</a:t>
            </a:r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3196590" y="3565525"/>
            <a:ext cx="3609975" cy="543560"/>
          </a:xfrm>
          <a:prstGeom prst="roundRect">
            <a:avLst/>
          </a:prstGeom>
          <a:solidFill>
            <a:srgbClr val="92D050">
              <a:alpha val="1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196590" y="4171315"/>
            <a:ext cx="3609975" cy="520700"/>
          </a:xfrm>
          <a:prstGeom prst="roundRect">
            <a:avLst/>
          </a:prstGeom>
          <a:solidFill>
            <a:srgbClr val="FFC000">
              <a:alpha val="1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rcRect t="23355" b="49079"/>
          <a:stretch>
            <a:fillRect/>
          </a:stretch>
        </p:blipFill>
        <p:spPr>
          <a:xfrm>
            <a:off x="7057390" y="4171315"/>
            <a:ext cx="4660900" cy="5321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rcRect t="47533" b="25724"/>
          <a:stretch>
            <a:fillRect/>
          </a:stretch>
        </p:blipFill>
        <p:spPr>
          <a:xfrm>
            <a:off x="7005320" y="3592830"/>
            <a:ext cx="4660900" cy="516255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3766820" y="6097905"/>
            <a:ext cx="26054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T</a:t>
            </a:r>
            <a:endParaRPr lang="en-US" sz="1600"/>
          </a:p>
        </p:txBody>
      </p:sp>
      <p:sp>
        <p:nvSpPr>
          <p:cNvPr id="14" name="Text Box 13"/>
          <p:cNvSpPr txBox="1"/>
          <p:nvPr/>
        </p:nvSpPr>
        <p:spPr>
          <a:xfrm>
            <a:off x="3698875" y="2315210"/>
            <a:ext cx="27412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T</a:t>
            </a:r>
            <a:endParaRPr lang="en-US" sz="1600"/>
          </a:p>
        </p:txBody>
      </p:sp>
      <p:sp>
        <p:nvSpPr>
          <p:cNvPr id="29" name="Text Box 28"/>
          <p:cNvSpPr txBox="1"/>
          <p:nvPr/>
        </p:nvSpPr>
        <p:spPr>
          <a:xfrm>
            <a:off x="3196590" y="556514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1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4060190" y="555688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2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4923790" y="556958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3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6055360" y="555688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token T</a:t>
            </a:r>
            <a:endParaRPr lang="en-US" sz="1400"/>
          </a:p>
        </p:txBody>
      </p:sp>
      <p:sp>
        <p:nvSpPr>
          <p:cNvPr id="35" name="Text Box 34"/>
          <p:cNvSpPr txBox="1"/>
          <p:nvPr/>
        </p:nvSpPr>
        <p:spPr>
          <a:xfrm>
            <a:off x="838200" y="5565775"/>
            <a:ext cx="113601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layer</a:t>
            </a:r>
            <a:endParaRPr lang="en-US" sz="1600"/>
          </a:p>
        </p:txBody>
      </p:sp>
      <p:cxnSp>
        <p:nvCxnSpPr>
          <p:cNvPr id="30" name="Straight Arrow Connector 29"/>
          <p:cNvCxnSpPr>
            <a:stCxn id="29" idx="0"/>
          </p:cNvCxnSpPr>
          <p:nvPr/>
        </p:nvCxnSpPr>
        <p:spPr>
          <a:xfrm flipV="1">
            <a:off x="3581400" y="5241290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45000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5199380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6440170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CNNs work on data with time structure rather than space structure? </a:t>
            </a:r>
            <a:endParaRPr lang="en-US" dirty="0"/>
          </a:p>
          <a:p>
            <a:endParaRPr lang="en-US" dirty="0"/>
          </a:p>
          <a:p>
            <a:r>
              <a:rPr lang="en-US" dirty="0"/>
              <a:t>What if the time-structure has variable lengths?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Title 1"/>
          <p:cNvSpPr>
            <a:spLocks noGrp="1"/>
          </p:cNvSpPr>
          <p:nvPr/>
        </p:nvSpPr>
        <p:spPr>
          <a:xfrm>
            <a:off x="226060" y="2533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Sequence labelling (POS tagging)</a:t>
            </a:r>
            <a:endParaRPr lang="en-US" sz="3200"/>
          </a:p>
        </p:txBody>
      </p:sp>
      <p:grpSp>
        <p:nvGrpSpPr>
          <p:cNvPr id="45" name="Group 44"/>
          <p:cNvGrpSpPr/>
          <p:nvPr/>
        </p:nvGrpSpPr>
        <p:grpSpPr>
          <a:xfrm>
            <a:off x="1002030" y="1496695"/>
            <a:ext cx="9019540" cy="4996180"/>
            <a:chOff x="1578" y="2357"/>
            <a:chExt cx="14204" cy="7868"/>
          </a:xfrm>
        </p:grpSpPr>
        <p:grpSp>
          <p:nvGrpSpPr>
            <p:cNvPr id="44" name="Group 43"/>
            <p:cNvGrpSpPr/>
            <p:nvPr/>
          </p:nvGrpSpPr>
          <p:grpSpPr>
            <a:xfrm>
              <a:off x="4088" y="2357"/>
              <a:ext cx="11695" cy="7869"/>
              <a:chOff x="4088" y="2357"/>
              <a:chExt cx="11695" cy="7869"/>
            </a:xfrm>
          </p:grpSpPr>
          <p:pic>
            <p:nvPicPr>
              <p:cNvPr id="4" name="Content Placeholder 3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887" y="4796"/>
                <a:ext cx="5885" cy="3458"/>
              </a:xfrm>
              <a:prstGeom prst="rect">
                <a:avLst/>
              </a:prstGeom>
            </p:spPr>
          </p:pic>
          <p:sp>
            <p:nvSpPr>
              <p:cNvPr id="6" name="Text Box 5"/>
              <p:cNvSpPr txBox="1"/>
              <p:nvPr/>
            </p:nvSpPr>
            <p:spPr>
              <a:xfrm>
                <a:off x="4088" y="6689"/>
                <a:ext cx="3586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/>
                  <a:t>forward hidden layer</a:t>
                </a:r>
                <a:endParaRPr lang="en-US"/>
              </a:p>
            </p:txBody>
          </p:sp>
          <p:sp>
            <p:nvSpPr>
              <p:cNvPr id="7" name="Text Box 6"/>
              <p:cNvSpPr txBox="1"/>
              <p:nvPr/>
            </p:nvSpPr>
            <p:spPr>
              <a:xfrm>
                <a:off x="4088" y="5753"/>
                <a:ext cx="3938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/>
                  <a:t>backward hidden layer</a:t>
                </a:r>
                <a:endParaRPr lang="en-US"/>
              </a:p>
            </p:txBody>
          </p:sp>
          <p:sp>
            <p:nvSpPr>
              <p:cNvPr id="8" name="Text Box 7"/>
              <p:cNvSpPr txBox="1"/>
              <p:nvPr/>
            </p:nvSpPr>
            <p:spPr>
              <a:xfrm>
                <a:off x="4088" y="7674"/>
                <a:ext cx="2973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/>
                  <a:t>embedding layer</a:t>
                </a:r>
                <a:endParaRPr lang="en-US"/>
              </a:p>
            </p:txBody>
          </p:sp>
          <p:sp>
            <p:nvSpPr>
              <p:cNvPr id="9" name="Text Box 8"/>
              <p:cNvSpPr txBox="1"/>
              <p:nvPr/>
            </p:nvSpPr>
            <p:spPr>
              <a:xfrm>
                <a:off x="4088" y="4581"/>
                <a:ext cx="2200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/>
                  <a:t>output layer</a:t>
                </a:r>
                <a:endParaRPr lang="en-US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7987" y="5615"/>
                <a:ext cx="5685" cy="856"/>
              </a:xfrm>
              <a:prstGeom prst="roundRect">
                <a:avLst/>
              </a:prstGeom>
              <a:solidFill>
                <a:srgbClr val="92D050">
                  <a:alpha val="15000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7987" y="6569"/>
                <a:ext cx="5685" cy="820"/>
              </a:xfrm>
              <a:prstGeom prst="roundRect">
                <a:avLst/>
              </a:prstGeom>
              <a:solidFill>
                <a:srgbClr val="FFC000">
                  <a:alpha val="15000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7" name="Text Box 16"/>
              <p:cNvSpPr txBox="1"/>
              <p:nvPr/>
            </p:nvSpPr>
            <p:spPr>
              <a:xfrm>
                <a:off x="4167" y="3469"/>
                <a:ext cx="2257" cy="5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sz="1600"/>
                  <a:t>Softmax layer</a:t>
                </a:r>
                <a:endParaRPr lang="en-US" sz="1600"/>
              </a:p>
            </p:txBody>
          </p:sp>
          <p:sp>
            <p:nvSpPr>
              <p:cNvPr id="18" name="Text Box 17"/>
              <p:cNvSpPr txBox="1"/>
              <p:nvPr/>
            </p:nvSpPr>
            <p:spPr>
              <a:xfrm>
                <a:off x="8026" y="3623"/>
                <a:ext cx="943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NNP</a:t>
                </a:r>
                <a:endParaRPr lang="en-US" sz="1400"/>
              </a:p>
            </p:txBody>
          </p:sp>
          <p:sp>
            <p:nvSpPr>
              <p:cNvPr id="19" name="Text Box 18"/>
              <p:cNvSpPr txBox="1"/>
              <p:nvPr/>
            </p:nvSpPr>
            <p:spPr>
              <a:xfrm>
                <a:off x="9379" y="3634"/>
                <a:ext cx="950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VBZ</a:t>
                </a:r>
                <a:endParaRPr lang="en-US" sz="1400"/>
              </a:p>
            </p:txBody>
          </p:sp>
          <p:sp>
            <p:nvSpPr>
              <p:cNvPr id="20" name="Text Box 19"/>
              <p:cNvSpPr txBox="1"/>
              <p:nvPr/>
            </p:nvSpPr>
            <p:spPr>
              <a:xfrm>
                <a:off x="10739" y="3634"/>
                <a:ext cx="950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DT</a:t>
                </a:r>
                <a:endParaRPr lang="en-US" sz="1400"/>
              </a:p>
            </p:txBody>
          </p:sp>
          <p:sp>
            <p:nvSpPr>
              <p:cNvPr id="30" name="Text Box 29"/>
              <p:cNvSpPr txBox="1"/>
              <p:nvPr/>
            </p:nvSpPr>
            <p:spPr>
              <a:xfrm>
                <a:off x="12492" y="3633"/>
                <a:ext cx="950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[EOS]</a:t>
                </a:r>
                <a:endParaRPr lang="en-US" sz="1400"/>
              </a:p>
            </p:txBody>
          </p:sp>
          <p:sp>
            <p:nvSpPr>
              <p:cNvPr id="21" name="Text Box 20"/>
              <p:cNvSpPr txBox="1"/>
              <p:nvPr/>
            </p:nvSpPr>
            <p:spPr>
              <a:xfrm>
                <a:off x="6127" y="2357"/>
                <a:ext cx="8810" cy="5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sz="1600"/>
                  <a:t>Output sequence of length 6 (NNP, VBZ, DT, JJ, NN, [EOS])</a:t>
                </a:r>
                <a:endParaRPr lang="en-US" sz="1600"/>
              </a:p>
            </p:txBody>
          </p:sp>
          <p:sp>
            <p:nvSpPr>
              <p:cNvPr id="22" name="Text Box 21"/>
              <p:cNvSpPr txBox="1"/>
              <p:nvPr/>
            </p:nvSpPr>
            <p:spPr>
              <a:xfrm>
                <a:off x="6847" y="9695"/>
                <a:ext cx="8936" cy="5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sz="1600"/>
                  <a:t>input sequence of length 6 ([BOS], Mary, has, a, little, sheep)</a:t>
                </a:r>
                <a:endParaRPr lang="en-US" sz="1600"/>
              </a:p>
            </p:txBody>
          </p:sp>
          <p:sp>
            <p:nvSpPr>
              <p:cNvPr id="29" name="Text Box 28"/>
              <p:cNvSpPr txBox="1"/>
              <p:nvPr/>
            </p:nvSpPr>
            <p:spPr>
              <a:xfrm>
                <a:off x="8003" y="8746"/>
                <a:ext cx="1212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[BOS]</a:t>
                </a:r>
                <a:endParaRPr lang="en-US" sz="1400"/>
              </a:p>
            </p:txBody>
          </p:sp>
          <p:sp>
            <p:nvSpPr>
              <p:cNvPr id="31" name="Text Box 30"/>
              <p:cNvSpPr txBox="1"/>
              <p:nvPr/>
            </p:nvSpPr>
            <p:spPr>
              <a:xfrm>
                <a:off x="9387" y="8733"/>
                <a:ext cx="1212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Mary</a:t>
                </a:r>
                <a:endParaRPr lang="en-US" sz="1400"/>
              </a:p>
            </p:txBody>
          </p:sp>
          <p:sp>
            <p:nvSpPr>
              <p:cNvPr id="32" name="Text Box 31"/>
              <p:cNvSpPr txBox="1"/>
              <p:nvPr/>
            </p:nvSpPr>
            <p:spPr>
              <a:xfrm>
                <a:off x="10747" y="8753"/>
                <a:ext cx="1212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has</a:t>
                </a:r>
                <a:endParaRPr lang="en-US" sz="1400"/>
              </a:p>
            </p:txBody>
          </p:sp>
          <p:sp>
            <p:nvSpPr>
              <p:cNvPr id="33" name="Text Box 32"/>
              <p:cNvSpPr txBox="1"/>
              <p:nvPr/>
            </p:nvSpPr>
            <p:spPr>
              <a:xfrm>
                <a:off x="12442" y="8733"/>
                <a:ext cx="1212" cy="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91440" rIns="0" bIns="91440" rtlCol="0">
                <a:spAutoFit/>
              </a:bodyPr>
              <a:p>
                <a:pPr algn="ctr"/>
                <a:r>
                  <a:rPr lang="en-US" sz="1400"/>
                  <a:t>sheep</a:t>
                </a:r>
                <a:endParaRPr lang="en-US" sz="1400"/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 flipV="1">
                <a:off x="8593" y="8254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flipV="1">
                <a:off x="9953" y="8241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 flipV="1">
                <a:off x="11214" y="8241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flipV="1">
                <a:off x="13070" y="8241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Text Box 23"/>
              <p:cNvSpPr txBox="1"/>
              <p:nvPr/>
            </p:nvSpPr>
            <p:spPr>
              <a:xfrm>
                <a:off x="4167" y="8724"/>
                <a:ext cx="1960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/>
                  <a:t>input layer</a:t>
                </a:r>
                <a:endParaRPr lang="en-US"/>
              </a:p>
            </p:txBody>
          </p:sp>
          <p:cxnSp>
            <p:nvCxnSpPr>
              <p:cNvPr id="25" name="Straight Arrow Connector 24"/>
              <p:cNvCxnSpPr/>
              <p:nvPr/>
            </p:nvCxnSpPr>
            <p:spPr>
              <a:xfrm flipV="1">
                <a:off x="8571" y="4286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flipV="1">
                <a:off x="9931" y="4273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V="1">
                <a:off x="11192" y="4273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 flipV="1">
                <a:off x="13048" y="4273"/>
                <a:ext cx="0" cy="51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0" name="Rounded Rectangle 49"/>
            <p:cNvSpPr/>
            <p:nvPr/>
          </p:nvSpPr>
          <p:spPr>
            <a:xfrm>
              <a:off x="3743" y="4582"/>
              <a:ext cx="10950" cy="3894"/>
            </a:xfrm>
            <a:prstGeom prst="roundRect">
              <a:avLst/>
            </a:prstGeom>
            <a:solidFill>
              <a:srgbClr val="00B0F0">
                <a:alpha val="9000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9" name="Text Box 48"/>
            <p:cNvSpPr txBox="1"/>
            <p:nvPr/>
          </p:nvSpPr>
          <p:spPr>
            <a:xfrm>
              <a:off x="1578" y="6187"/>
              <a:ext cx="14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b="1"/>
                <a:t>BiRNN</a:t>
              </a:r>
              <a:endParaRPr lang="en-US" altLang="en-US" b="1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/>
        </p:nvPicPr>
        <p:blipFill>
          <a:blip r:embed="rId1"/>
          <a:srcRect t="26113"/>
          <a:stretch>
            <a:fillRect/>
          </a:stretch>
        </p:blipFill>
        <p:spPr>
          <a:xfrm>
            <a:off x="4744720" y="3618865"/>
            <a:ext cx="3736975" cy="162242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628265" y="4250690"/>
            <a:ext cx="20478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forward hidden layer</a:t>
            </a:r>
            <a:endParaRPr lang="en-US" sz="1600"/>
          </a:p>
        </p:txBody>
      </p:sp>
      <p:sp>
        <p:nvSpPr>
          <p:cNvPr id="7" name="Text Box 6"/>
          <p:cNvSpPr txBox="1"/>
          <p:nvPr/>
        </p:nvSpPr>
        <p:spPr>
          <a:xfrm>
            <a:off x="2628265" y="3656330"/>
            <a:ext cx="2247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backward hidden layer</a:t>
            </a:r>
            <a:endParaRPr lang="en-US" sz="1600"/>
          </a:p>
        </p:txBody>
      </p:sp>
      <p:sp>
        <p:nvSpPr>
          <p:cNvPr id="8" name="Text Box 7"/>
          <p:cNvSpPr txBox="1"/>
          <p:nvPr/>
        </p:nvSpPr>
        <p:spPr>
          <a:xfrm>
            <a:off x="2628265" y="4876165"/>
            <a:ext cx="17011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embedding layer</a:t>
            </a:r>
            <a:endParaRPr lang="en-US" sz="1600"/>
          </a:p>
        </p:txBody>
      </p:sp>
      <p:sp>
        <p:nvSpPr>
          <p:cNvPr id="9" name="Text Box 8"/>
          <p:cNvSpPr txBox="1"/>
          <p:nvPr/>
        </p:nvSpPr>
        <p:spPr>
          <a:xfrm>
            <a:off x="2628265" y="2912110"/>
            <a:ext cx="14751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concatenation</a:t>
            </a:r>
            <a:endParaRPr lang="en-US" sz="1600"/>
          </a:p>
        </p:txBody>
      </p:sp>
      <p:sp>
        <p:nvSpPr>
          <p:cNvPr id="16" name="Title 1"/>
          <p:cNvSpPr>
            <a:spLocks noGrp="1"/>
          </p:cNvSpPr>
          <p:nvPr/>
        </p:nvSpPr>
        <p:spPr>
          <a:xfrm>
            <a:off x="473710" y="1727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character-level word embedding</a:t>
            </a:r>
            <a:endParaRPr lang="en-US" sz="3200"/>
          </a:p>
        </p:txBody>
      </p:sp>
      <p:sp>
        <p:nvSpPr>
          <p:cNvPr id="22" name="Text Box 21"/>
          <p:cNvSpPr txBox="1"/>
          <p:nvPr/>
        </p:nvSpPr>
        <p:spPr>
          <a:xfrm>
            <a:off x="5034915" y="6247765"/>
            <a:ext cx="3644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5 (h, e, l, l, o)</a:t>
            </a:r>
            <a:endParaRPr lang="en-US" sz="1600"/>
          </a:p>
        </p:txBody>
      </p:sp>
      <p:sp>
        <p:nvSpPr>
          <p:cNvPr id="29" name="Text Box 28"/>
          <p:cNvSpPr txBox="1"/>
          <p:nvPr/>
        </p:nvSpPr>
        <p:spPr>
          <a:xfrm>
            <a:off x="4818380" y="555371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h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697220" y="55454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e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560820" y="55581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l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637145" y="55454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o</a:t>
            </a:r>
            <a:endParaRPr lang="en-US" sz="140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5193030" y="5241290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6056630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6857365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8035925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Box 23"/>
          <p:cNvSpPr txBox="1"/>
          <p:nvPr/>
        </p:nvSpPr>
        <p:spPr>
          <a:xfrm>
            <a:off x="2678430" y="5542915"/>
            <a:ext cx="11283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layer</a:t>
            </a:r>
            <a:endParaRPr 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5666740" y="1802765"/>
            <a:ext cx="1701800" cy="398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word embedding</a:t>
            </a:r>
            <a:endParaRPr lang="en-US" sz="140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95" y="3862070"/>
            <a:ext cx="282575" cy="50228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780" y="3864610"/>
            <a:ext cx="282575" cy="50228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965" y="3864610"/>
            <a:ext cx="282575" cy="50228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885" y="3305175"/>
            <a:ext cx="282575" cy="50228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15" y="3305175"/>
            <a:ext cx="282575" cy="50228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5" y="3277235"/>
            <a:ext cx="282575" cy="50228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 Box 56"/>
              <p:cNvSpPr txBox="1"/>
              <p:nvPr/>
            </p:nvSpPr>
            <p:spPr>
              <a:xfrm>
                <a:off x="6320155" y="2866390"/>
                <a:ext cx="427355" cy="42862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91440" tIns="91440" rIns="91440" bIns="9144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7" name="Text 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0155" y="2866390"/>
                <a:ext cx="427355" cy="4286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 Box 48"/>
          <p:cNvSpPr txBox="1"/>
          <p:nvPr/>
        </p:nvSpPr>
        <p:spPr>
          <a:xfrm>
            <a:off x="1002030" y="3928745"/>
            <a:ext cx="906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BiRNN</a:t>
            </a:r>
            <a:endParaRPr lang="en-US" altLang="en-US" b="1"/>
          </a:p>
        </p:txBody>
      </p:sp>
      <p:sp>
        <p:nvSpPr>
          <p:cNvPr id="50" name="Rounded Rectangle 49"/>
          <p:cNvSpPr/>
          <p:nvPr/>
        </p:nvSpPr>
        <p:spPr>
          <a:xfrm>
            <a:off x="2314575" y="2517140"/>
            <a:ext cx="6475730" cy="2890520"/>
          </a:xfrm>
          <a:prstGeom prst="roundRect">
            <a:avLst/>
          </a:prstGeom>
          <a:solidFill>
            <a:srgbClr val="00B0F0">
              <a:alpha val="9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51" name="Straight Arrow Connector 50"/>
          <p:cNvCxnSpPr>
            <a:endCxn id="3" idx="2"/>
          </p:cNvCxnSpPr>
          <p:nvPr/>
        </p:nvCxnSpPr>
        <p:spPr>
          <a:xfrm flipV="1">
            <a:off x="6517640" y="2200910"/>
            <a:ext cx="0" cy="6654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Freeform 52"/>
          <p:cNvSpPr/>
          <p:nvPr/>
        </p:nvSpPr>
        <p:spPr>
          <a:xfrm>
            <a:off x="5134610" y="3117215"/>
            <a:ext cx="1193165" cy="527050"/>
          </a:xfrm>
          <a:custGeom>
            <a:avLst/>
            <a:gdLst>
              <a:gd name="connisteX0" fmla="*/ 0 w 1193165"/>
              <a:gd name="connsiteY0" fmla="*/ 527050 h 527050"/>
              <a:gd name="connisteX1" fmla="*/ 247650 w 1193165"/>
              <a:gd name="connsiteY1" fmla="*/ 154940 h 527050"/>
              <a:gd name="connisteX2" fmla="*/ 1193165 w 1193165"/>
              <a:gd name="connsiteY2" fmla="*/ 0 h 5270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1193165" h="527050">
                <a:moveTo>
                  <a:pt x="0" y="527050"/>
                </a:moveTo>
                <a:cubicBezTo>
                  <a:pt x="30480" y="455930"/>
                  <a:pt x="8890" y="260350"/>
                  <a:pt x="247650" y="154940"/>
                </a:cubicBezTo>
                <a:cubicBezTo>
                  <a:pt x="486410" y="49530"/>
                  <a:pt x="1009015" y="23495"/>
                  <a:pt x="1193165" y="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6715125" y="3086100"/>
            <a:ext cx="1550035" cy="511175"/>
          </a:xfrm>
          <a:custGeom>
            <a:avLst/>
            <a:gdLst>
              <a:gd name="connisteX0" fmla="*/ 1550035 w 1550035"/>
              <a:gd name="connsiteY0" fmla="*/ 511175 h 511175"/>
              <a:gd name="connisteX1" fmla="*/ 1317625 w 1550035"/>
              <a:gd name="connsiteY1" fmla="*/ 232410 h 511175"/>
              <a:gd name="connisteX2" fmla="*/ 883920 w 1550035"/>
              <a:gd name="connsiteY2" fmla="*/ 92710 h 511175"/>
              <a:gd name="connisteX3" fmla="*/ 356870 w 1550035"/>
              <a:gd name="connsiteY3" fmla="*/ 31115 h 511175"/>
              <a:gd name="connisteX4" fmla="*/ 0 w 1550035"/>
              <a:gd name="connsiteY4" fmla="*/ 0 h 5111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550035" h="511175">
                <a:moveTo>
                  <a:pt x="1550035" y="511175"/>
                </a:moveTo>
                <a:cubicBezTo>
                  <a:pt x="1511935" y="458470"/>
                  <a:pt x="1450975" y="316230"/>
                  <a:pt x="1317625" y="232410"/>
                </a:cubicBezTo>
                <a:cubicBezTo>
                  <a:pt x="1184275" y="148590"/>
                  <a:pt x="1076325" y="132715"/>
                  <a:pt x="883920" y="92710"/>
                </a:cubicBezTo>
                <a:cubicBezTo>
                  <a:pt x="691515" y="52705"/>
                  <a:pt x="533400" y="49530"/>
                  <a:pt x="356870" y="31115"/>
                </a:cubicBezTo>
                <a:cubicBezTo>
                  <a:pt x="180340" y="12700"/>
                  <a:pt x="60960" y="5080"/>
                  <a:pt x="0" y="0"/>
                </a:cubicBezTo>
              </a:path>
            </a:pathLst>
          </a:cu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/>
        </p:nvPicPr>
        <p:blipFill>
          <a:blip r:embed="rId1"/>
          <a:srcRect t="26113"/>
          <a:stretch>
            <a:fillRect/>
          </a:stretch>
        </p:blipFill>
        <p:spPr>
          <a:xfrm>
            <a:off x="4744720" y="3618865"/>
            <a:ext cx="3736975" cy="162242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628265" y="4250690"/>
            <a:ext cx="20478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forward hidden layer</a:t>
            </a:r>
            <a:endParaRPr lang="en-US" sz="1600"/>
          </a:p>
        </p:txBody>
      </p:sp>
      <p:sp>
        <p:nvSpPr>
          <p:cNvPr id="7" name="Text Box 6"/>
          <p:cNvSpPr txBox="1"/>
          <p:nvPr/>
        </p:nvSpPr>
        <p:spPr>
          <a:xfrm>
            <a:off x="2628265" y="3656330"/>
            <a:ext cx="2247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backward hidden layer</a:t>
            </a:r>
            <a:endParaRPr lang="en-US" sz="1600"/>
          </a:p>
        </p:txBody>
      </p:sp>
      <p:sp>
        <p:nvSpPr>
          <p:cNvPr id="8" name="Text Box 7"/>
          <p:cNvSpPr txBox="1"/>
          <p:nvPr/>
        </p:nvSpPr>
        <p:spPr>
          <a:xfrm>
            <a:off x="2628265" y="4876165"/>
            <a:ext cx="17011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embedding layer</a:t>
            </a:r>
            <a:endParaRPr lang="en-US" sz="1600"/>
          </a:p>
        </p:txBody>
      </p:sp>
      <p:sp>
        <p:nvSpPr>
          <p:cNvPr id="9" name="Text Box 8"/>
          <p:cNvSpPr txBox="1"/>
          <p:nvPr/>
        </p:nvSpPr>
        <p:spPr>
          <a:xfrm>
            <a:off x="2628265" y="2912110"/>
            <a:ext cx="14751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concatenation</a:t>
            </a:r>
            <a:endParaRPr lang="en-US" sz="1600"/>
          </a:p>
        </p:txBody>
      </p:sp>
      <p:sp>
        <p:nvSpPr>
          <p:cNvPr id="16" name="Title 1"/>
          <p:cNvSpPr>
            <a:spLocks noGrp="1"/>
          </p:cNvSpPr>
          <p:nvPr/>
        </p:nvSpPr>
        <p:spPr>
          <a:xfrm>
            <a:off x="582295" y="-2660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classification (sentiment analysis)</a:t>
            </a:r>
            <a:endParaRPr lang="en-US" sz="3200"/>
          </a:p>
        </p:txBody>
      </p:sp>
      <p:sp>
        <p:nvSpPr>
          <p:cNvPr id="22" name="Text Box 21"/>
          <p:cNvSpPr txBox="1"/>
          <p:nvPr/>
        </p:nvSpPr>
        <p:spPr>
          <a:xfrm>
            <a:off x="4084320" y="6156325"/>
            <a:ext cx="524891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5 ([BOS], The, movie, is, good)</a:t>
            </a:r>
            <a:endParaRPr lang="en-US" sz="1600"/>
          </a:p>
        </p:txBody>
      </p:sp>
      <p:sp>
        <p:nvSpPr>
          <p:cNvPr id="29" name="Text Box 28"/>
          <p:cNvSpPr txBox="1"/>
          <p:nvPr/>
        </p:nvSpPr>
        <p:spPr>
          <a:xfrm>
            <a:off x="4818380" y="555371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[BOS]</a:t>
            </a:r>
            <a:endParaRPr lang="en-US" sz="1400"/>
          </a:p>
        </p:txBody>
      </p:sp>
      <p:sp>
        <p:nvSpPr>
          <p:cNvPr id="31" name="Text Box 30"/>
          <p:cNvSpPr txBox="1"/>
          <p:nvPr/>
        </p:nvSpPr>
        <p:spPr>
          <a:xfrm>
            <a:off x="5697220" y="55454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The</a:t>
            </a:r>
            <a:endParaRPr lang="en-US" sz="1400"/>
          </a:p>
        </p:txBody>
      </p:sp>
      <p:sp>
        <p:nvSpPr>
          <p:cNvPr id="32" name="Text Box 31"/>
          <p:cNvSpPr txBox="1"/>
          <p:nvPr/>
        </p:nvSpPr>
        <p:spPr>
          <a:xfrm>
            <a:off x="6560820" y="55581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movie</a:t>
            </a:r>
            <a:endParaRPr lang="en-US" sz="1400"/>
          </a:p>
        </p:txBody>
      </p:sp>
      <p:sp>
        <p:nvSpPr>
          <p:cNvPr id="33" name="Text Box 32"/>
          <p:cNvSpPr txBox="1"/>
          <p:nvPr/>
        </p:nvSpPr>
        <p:spPr>
          <a:xfrm>
            <a:off x="7637145" y="5545455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good</a:t>
            </a:r>
            <a:endParaRPr lang="en-US" sz="140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5193030" y="5241290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6056630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6857365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8035925" y="5233035"/>
            <a:ext cx="0" cy="3238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Box 23"/>
          <p:cNvSpPr txBox="1"/>
          <p:nvPr/>
        </p:nvSpPr>
        <p:spPr>
          <a:xfrm>
            <a:off x="2678430" y="5542915"/>
            <a:ext cx="11283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layer</a:t>
            </a:r>
            <a:endParaRPr 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5666740" y="1802765"/>
            <a:ext cx="1701800" cy="398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MLP+</a:t>
            </a:r>
            <a:r>
              <a:rPr lang="en-US" sz="1400">
                <a:sym typeface="+mn-ea"/>
              </a:rPr>
              <a:t>sigmoid</a:t>
            </a:r>
            <a:endParaRPr lang="en-US" sz="1400"/>
          </a:p>
        </p:txBody>
      </p:sp>
      <p:sp>
        <p:nvSpPr>
          <p:cNvPr id="13" name="Text Box 12"/>
          <p:cNvSpPr txBox="1"/>
          <p:nvPr/>
        </p:nvSpPr>
        <p:spPr>
          <a:xfrm>
            <a:off x="1278255" y="1496060"/>
            <a:ext cx="25285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Feedforward network</a:t>
            </a:r>
            <a:endParaRPr lang="en-US" altLang="en-US" b="1"/>
          </a:p>
        </p:txBody>
      </p:sp>
      <p:sp>
        <p:nvSpPr>
          <p:cNvPr id="15" name="Text Box 14"/>
          <p:cNvSpPr txBox="1"/>
          <p:nvPr/>
        </p:nvSpPr>
        <p:spPr>
          <a:xfrm>
            <a:off x="6118860" y="1016000"/>
            <a:ext cx="769620" cy="398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lIns="0" tIns="91440" rIns="0" bIns="91440" rtlCol="0">
            <a:spAutoFit/>
          </a:bodyPr>
          <a:p>
            <a:pPr algn="ctr"/>
            <a:r>
              <a:rPr lang="en-US" sz="1400"/>
              <a:t>Positive</a:t>
            </a:r>
            <a:endParaRPr lang="en-US" sz="140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95" y="3862070"/>
            <a:ext cx="282575" cy="50228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780" y="3864610"/>
            <a:ext cx="282575" cy="50228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965" y="3864610"/>
            <a:ext cx="282575" cy="50228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885" y="3305175"/>
            <a:ext cx="282575" cy="50228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15" y="3305175"/>
            <a:ext cx="282575" cy="50228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5" y="3277235"/>
            <a:ext cx="282575" cy="50228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 Box 56"/>
              <p:cNvSpPr txBox="1"/>
              <p:nvPr/>
            </p:nvSpPr>
            <p:spPr>
              <a:xfrm>
                <a:off x="6320155" y="2866390"/>
                <a:ext cx="427355" cy="42862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91440" tIns="91440" rIns="91440" bIns="9144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7" name="Text 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0155" y="2866390"/>
                <a:ext cx="427355" cy="4286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 Box 48"/>
          <p:cNvSpPr txBox="1"/>
          <p:nvPr/>
        </p:nvSpPr>
        <p:spPr>
          <a:xfrm>
            <a:off x="1332865" y="3998595"/>
            <a:ext cx="906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/>
              <a:t>BiRNN</a:t>
            </a:r>
            <a:endParaRPr lang="en-US" altLang="en-US" b="1"/>
          </a:p>
        </p:txBody>
      </p:sp>
      <p:sp>
        <p:nvSpPr>
          <p:cNvPr id="50" name="Rounded Rectangle 49"/>
          <p:cNvSpPr/>
          <p:nvPr/>
        </p:nvSpPr>
        <p:spPr>
          <a:xfrm>
            <a:off x="2314575" y="2783840"/>
            <a:ext cx="6475730" cy="2623820"/>
          </a:xfrm>
          <a:prstGeom prst="roundRect">
            <a:avLst/>
          </a:prstGeom>
          <a:solidFill>
            <a:srgbClr val="00B0F0">
              <a:alpha val="9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51" name="Straight Arrow Connector 50"/>
          <p:cNvCxnSpPr>
            <a:endCxn id="3" idx="2"/>
          </p:cNvCxnSpPr>
          <p:nvPr/>
        </p:nvCxnSpPr>
        <p:spPr>
          <a:xfrm flipV="1">
            <a:off x="6517640" y="2200910"/>
            <a:ext cx="0" cy="6654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" idx="0"/>
          </p:cNvCxnSpPr>
          <p:nvPr/>
        </p:nvCxnSpPr>
        <p:spPr>
          <a:xfrm flipH="1" flipV="1">
            <a:off x="6503670" y="1380490"/>
            <a:ext cx="13970" cy="42227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Freeform 52"/>
          <p:cNvSpPr/>
          <p:nvPr/>
        </p:nvSpPr>
        <p:spPr>
          <a:xfrm>
            <a:off x="5134610" y="3117215"/>
            <a:ext cx="1193165" cy="527050"/>
          </a:xfrm>
          <a:custGeom>
            <a:avLst/>
            <a:gdLst>
              <a:gd name="connisteX0" fmla="*/ 0 w 1193165"/>
              <a:gd name="connsiteY0" fmla="*/ 527050 h 527050"/>
              <a:gd name="connisteX1" fmla="*/ 247650 w 1193165"/>
              <a:gd name="connsiteY1" fmla="*/ 154940 h 527050"/>
              <a:gd name="connisteX2" fmla="*/ 1193165 w 1193165"/>
              <a:gd name="connsiteY2" fmla="*/ 0 h 5270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1193165" h="527050">
                <a:moveTo>
                  <a:pt x="0" y="527050"/>
                </a:moveTo>
                <a:cubicBezTo>
                  <a:pt x="30480" y="455930"/>
                  <a:pt x="8890" y="260350"/>
                  <a:pt x="247650" y="154940"/>
                </a:cubicBezTo>
                <a:cubicBezTo>
                  <a:pt x="486410" y="49530"/>
                  <a:pt x="1009015" y="23495"/>
                  <a:pt x="1193165" y="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6715125" y="3086100"/>
            <a:ext cx="1550035" cy="511175"/>
          </a:xfrm>
          <a:custGeom>
            <a:avLst/>
            <a:gdLst>
              <a:gd name="connisteX0" fmla="*/ 1550035 w 1550035"/>
              <a:gd name="connsiteY0" fmla="*/ 511175 h 511175"/>
              <a:gd name="connisteX1" fmla="*/ 1317625 w 1550035"/>
              <a:gd name="connsiteY1" fmla="*/ 232410 h 511175"/>
              <a:gd name="connisteX2" fmla="*/ 883920 w 1550035"/>
              <a:gd name="connsiteY2" fmla="*/ 92710 h 511175"/>
              <a:gd name="connisteX3" fmla="*/ 356870 w 1550035"/>
              <a:gd name="connsiteY3" fmla="*/ 31115 h 511175"/>
              <a:gd name="connisteX4" fmla="*/ 0 w 1550035"/>
              <a:gd name="connsiteY4" fmla="*/ 0 h 5111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550035" h="511175">
                <a:moveTo>
                  <a:pt x="1550035" y="511175"/>
                </a:moveTo>
                <a:cubicBezTo>
                  <a:pt x="1511935" y="458470"/>
                  <a:pt x="1450975" y="316230"/>
                  <a:pt x="1317625" y="232410"/>
                </a:cubicBezTo>
                <a:cubicBezTo>
                  <a:pt x="1184275" y="148590"/>
                  <a:pt x="1076325" y="132715"/>
                  <a:pt x="883920" y="92710"/>
                </a:cubicBezTo>
                <a:cubicBezTo>
                  <a:pt x="691515" y="52705"/>
                  <a:pt x="533400" y="49530"/>
                  <a:pt x="356870" y="31115"/>
                </a:cubicBezTo>
                <a:cubicBezTo>
                  <a:pt x="180340" y="12700"/>
                  <a:pt x="60960" y="5080"/>
                  <a:pt x="0" y="0"/>
                </a:cubicBezTo>
              </a:path>
            </a:pathLst>
          </a:cu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725" y="80010"/>
            <a:ext cx="10515600" cy="1325563"/>
          </a:xfrm>
        </p:spPr>
        <p:txBody>
          <a:bodyPr/>
          <a:p>
            <a:r>
              <a:rPr lang="en-US" sz="3200"/>
              <a:t>stacked Bidirectional RNN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227195" y="4021455"/>
            <a:ext cx="3736975" cy="219583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576195" y="4880610"/>
            <a:ext cx="16211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hidden layer 1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2754630" y="5848985"/>
            <a:ext cx="12446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input layer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2602230" y="1663700"/>
            <a:ext cx="13970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output layer</a:t>
            </a:r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4792980" y="6426835"/>
            <a:ext cx="26054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input sequence of length T</a:t>
            </a:r>
            <a:endParaRPr lang="en-US" sz="1600"/>
          </a:p>
        </p:txBody>
      </p:sp>
      <p:sp>
        <p:nvSpPr>
          <p:cNvPr id="14" name="Text Box 13"/>
          <p:cNvSpPr txBox="1"/>
          <p:nvPr/>
        </p:nvSpPr>
        <p:spPr>
          <a:xfrm>
            <a:off x="4596765" y="1172210"/>
            <a:ext cx="27412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output sequence of length T</a:t>
            </a:r>
            <a:endParaRPr lang="en-US" sz="1600"/>
          </a:p>
        </p:txBody>
      </p:sp>
      <p:sp>
        <p:nvSpPr>
          <p:cNvPr id="34" name="Text Box 33"/>
          <p:cNvSpPr txBox="1"/>
          <p:nvPr/>
        </p:nvSpPr>
        <p:spPr>
          <a:xfrm>
            <a:off x="9193530" y="4021455"/>
            <a:ext cx="250063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concatenation </a:t>
            </a:r>
            <a:r>
              <a:rPr lang="en-US" sz="1600"/>
              <a:t>of forward hidden state vector and backward hidden state vector </a:t>
            </a:r>
            <a:r>
              <a:rPr lang="en-US" sz="1600" b="1"/>
              <a:t>from each layer</a:t>
            </a:r>
            <a:endParaRPr lang="en-US" sz="1600" b="1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rcRect b="3981"/>
          <a:stretch>
            <a:fillRect/>
          </a:stretch>
        </p:blipFill>
        <p:spPr>
          <a:xfrm>
            <a:off x="4085590" y="2016760"/>
            <a:ext cx="3960495" cy="13938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 Box 35"/>
              <p:cNvSpPr txBox="1"/>
              <p:nvPr/>
            </p:nvSpPr>
            <p:spPr>
              <a:xfrm>
                <a:off x="4528439" y="5276151"/>
                <a:ext cx="31559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36" name="Text 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8439" y="5276151"/>
                <a:ext cx="315595" cy="274955"/>
              </a:xfrm>
              <a:prstGeom prst="rect">
                <a:avLst/>
              </a:prstGeom>
              <a:blipFill rotWithShape="1">
                <a:blip r:embed="rId3"/>
                <a:stretch>
                  <a:fillRect l="-80" t="-208" r="-17425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 Box 36"/>
              <p:cNvSpPr txBox="1"/>
              <p:nvPr/>
            </p:nvSpPr>
            <p:spPr>
              <a:xfrm>
                <a:off x="5331714" y="5248846"/>
                <a:ext cx="313690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37" name="Text 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1714" y="5248846"/>
                <a:ext cx="313690" cy="274955"/>
              </a:xfrm>
              <a:prstGeom prst="rect">
                <a:avLst/>
              </a:prstGeom>
              <a:blipFill rotWithShape="1">
                <a:blip r:embed="rId4"/>
                <a:stretch>
                  <a:fillRect l="-81" t="-208" r="-17935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 Box 37"/>
              <p:cNvSpPr txBox="1"/>
              <p:nvPr/>
            </p:nvSpPr>
            <p:spPr>
              <a:xfrm>
                <a:off x="6181979" y="5274881"/>
                <a:ext cx="313690" cy="2768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38" name="Text 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1979" y="5274881"/>
                <a:ext cx="313690" cy="276860"/>
              </a:xfrm>
              <a:prstGeom prst="rect">
                <a:avLst/>
              </a:prstGeom>
              <a:blipFill rotWithShape="1">
                <a:blip r:embed="rId5"/>
                <a:stretch>
                  <a:fillRect l="-81" t="-206" r="-17935" b="2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 Box 38"/>
              <p:cNvSpPr txBox="1"/>
              <p:nvPr/>
            </p:nvSpPr>
            <p:spPr>
              <a:xfrm>
                <a:off x="7338314" y="5272341"/>
                <a:ext cx="313690" cy="2743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𝑇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39" name="Text 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8314" y="5272341"/>
                <a:ext cx="313690" cy="274320"/>
              </a:xfrm>
              <a:prstGeom prst="rect">
                <a:avLst/>
              </a:prstGeom>
              <a:blipFill rotWithShape="1">
                <a:blip r:embed="rId6"/>
                <a:stretch>
                  <a:fillRect l="-81" t="-208" r="-17935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 Box 39"/>
              <p:cNvSpPr txBox="1"/>
              <p:nvPr/>
            </p:nvSpPr>
            <p:spPr>
              <a:xfrm>
                <a:off x="4522089" y="4656391"/>
                <a:ext cx="33591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0" name="Text 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2089" y="4656391"/>
                <a:ext cx="335915" cy="274955"/>
              </a:xfrm>
              <a:prstGeom prst="rect">
                <a:avLst/>
              </a:prstGeom>
              <a:blipFill rotWithShape="1">
                <a:blip r:embed="rId7"/>
                <a:stretch>
                  <a:fillRect l="-76" t="-208" r="-13346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 Box 40"/>
              <p:cNvSpPr txBox="1"/>
              <p:nvPr/>
            </p:nvSpPr>
            <p:spPr>
              <a:xfrm>
                <a:off x="5341239" y="4695126"/>
                <a:ext cx="318770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1" name="Text 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1239" y="4695126"/>
                <a:ext cx="318770" cy="274955"/>
              </a:xfrm>
              <a:prstGeom prst="rect">
                <a:avLst/>
              </a:prstGeom>
              <a:blipFill rotWithShape="1">
                <a:blip r:embed="rId8"/>
                <a:stretch>
                  <a:fillRect l="-80" t="-208" r="-16853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 Box 41"/>
              <p:cNvSpPr txBox="1"/>
              <p:nvPr/>
            </p:nvSpPr>
            <p:spPr>
              <a:xfrm>
                <a:off x="6188964" y="4675441"/>
                <a:ext cx="318770" cy="2768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2" name="Text 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964" y="4675441"/>
                <a:ext cx="318770" cy="276860"/>
              </a:xfrm>
              <a:prstGeom prst="rect">
                <a:avLst/>
              </a:prstGeom>
              <a:blipFill rotWithShape="1">
                <a:blip r:embed="rId9"/>
                <a:stretch>
                  <a:fillRect l="-80" t="-206" r="-16853" b="2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 Box 42"/>
              <p:cNvSpPr txBox="1"/>
              <p:nvPr/>
            </p:nvSpPr>
            <p:spPr>
              <a:xfrm>
                <a:off x="7338314" y="4694491"/>
                <a:ext cx="318770" cy="2743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𝑇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3" name="Text 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8314" y="4694491"/>
                <a:ext cx="318770" cy="274320"/>
              </a:xfrm>
              <a:prstGeom prst="rect">
                <a:avLst/>
              </a:prstGeom>
              <a:blipFill rotWithShape="1">
                <a:blip r:embed="rId10"/>
                <a:stretch>
                  <a:fillRect l="-80" t="-208" r="-16853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 Box 43"/>
              <p:cNvSpPr txBox="1"/>
              <p:nvPr/>
            </p:nvSpPr>
            <p:spPr>
              <a:xfrm>
                <a:off x="4498594" y="2864421"/>
                <a:ext cx="33210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4" name="Text 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8594" y="2864421"/>
                <a:ext cx="332105" cy="274955"/>
              </a:xfrm>
              <a:prstGeom prst="rect">
                <a:avLst/>
              </a:prstGeom>
              <a:blipFill rotWithShape="1">
                <a:blip r:embed="rId11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 Box 44"/>
              <p:cNvSpPr txBox="1"/>
              <p:nvPr/>
            </p:nvSpPr>
            <p:spPr>
              <a:xfrm>
                <a:off x="5301869" y="2837116"/>
                <a:ext cx="33210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5" name="Text 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1869" y="2837116"/>
                <a:ext cx="332105" cy="274955"/>
              </a:xfrm>
              <a:prstGeom prst="rect">
                <a:avLst/>
              </a:prstGeom>
              <a:blipFill rotWithShape="1">
                <a:blip r:embed="rId12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 Box 45"/>
              <p:cNvSpPr txBox="1"/>
              <p:nvPr/>
            </p:nvSpPr>
            <p:spPr>
              <a:xfrm>
                <a:off x="6152134" y="2863151"/>
                <a:ext cx="332105" cy="2768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6" name="Text 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134" y="2863151"/>
                <a:ext cx="332105" cy="276860"/>
              </a:xfrm>
              <a:prstGeom prst="rect">
                <a:avLst/>
              </a:prstGeom>
              <a:blipFill rotWithShape="1">
                <a:blip r:embed="rId13"/>
                <a:stretch>
                  <a:fillRect l="-76" t="-206" r="-16941" b="2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 Box 46"/>
              <p:cNvSpPr txBox="1"/>
              <p:nvPr/>
            </p:nvSpPr>
            <p:spPr>
              <a:xfrm>
                <a:off x="7308469" y="2860611"/>
                <a:ext cx="332105" cy="2743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⃗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𝑇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7" name="Text 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8469" y="2860611"/>
                <a:ext cx="332105" cy="274320"/>
              </a:xfrm>
              <a:prstGeom prst="rect">
                <a:avLst/>
              </a:prstGeom>
              <a:blipFill rotWithShape="1">
                <a:blip r:embed="rId14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 Box 47"/>
              <p:cNvSpPr txBox="1"/>
              <p:nvPr/>
            </p:nvSpPr>
            <p:spPr>
              <a:xfrm>
                <a:off x="4492244" y="2244661"/>
                <a:ext cx="33210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8" name="Text 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2244" y="2244661"/>
                <a:ext cx="332105" cy="274955"/>
              </a:xfrm>
              <a:prstGeom prst="rect">
                <a:avLst/>
              </a:prstGeom>
              <a:blipFill rotWithShape="1">
                <a:blip r:embed="rId15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 Box 48"/>
              <p:cNvSpPr txBox="1"/>
              <p:nvPr/>
            </p:nvSpPr>
            <p:spPr>
              <a:xfrm>
                <a:off x="5311394" y="2283396"/>
                <a:ext cx="332105" cy="2749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49" name="Text 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1394" y="2283396"/>
                <a:ext cx="332105" cy="274955"/>
              </a:xfrm>
              <a:prstGeom prst="rect">
                <a:avLst/>
              </a:prstGeom>
              <a:blipFill rotWithShape="1">
                <a:blip r:embed="rId16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 Box 49"/>
              <p:cNvSpPr txBox="1"/>
              <p:nvPr/>
            </p:nvSpPr>
            <p:spPr>
              <a:xfrm>
                <a:off x="6159119" y="2263711"/>
                <a:ext cx="332105" cy="2768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0" name="Text 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9119" y="2263711"/>
                <a:ext cx="332105" cy="276860"/>
              </a:xfrm>
              <a:prstGeom prst="rect">
                <a:avLst/>
              </a:prstGeom>
              <a:blipFill rotWithShape="1">
                <a:blip r:embed="rId17"/>
                <a:stretch>
                  <a:fillRect l="-76" t="-206" r="-16941" b="2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 Box 50"/>
              <p:cNvSpPr txBox="1"/>
              <p:nvPr/>
            </p:nvSpPr>
            <p:spPr>
              <a:xfrm>
                <a:off x="7308469" y="2282761"/>
                <a:ext cx="332105" cy="2743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SupPr>
                        <m:e>
                          <m:acc>
                            <m:accPr>
                              <m:chr m:val="⃖"/>
                              <m:ctrlP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ℎ</m:t>
                              </m:r>
                            </m:e>
                          </m:acc>
                        </m:e>
                        <m:sub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𝑇</m:t>
                          </m:r>
                        </m:sub>
                        <m:sup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</m:t>
                          </m:r>
                          <m:r>
                            <a:rPr lang="en-US" sz="14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1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1" name="Text 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8469" y="2282761"/>
                <a:ext cx="332105" cy="274320"/>
              </a:xfrm>
              <a:prstGeom prst="rect">
                <a:avLst/>
              </a:prstGeom>
              <a:blipFill rotWithShape="1">
                <a:blip r:embed="rId18"/>
                <a:stretch>
                  <a:fillRect l="-76" t="-208" r="-16941" b="2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 Box 51"/>
              <p:cNvSpPr txBox="1"/>
              <p:nvPr/>
            </p:nvSpPr>
            <p:spPr>
              <a:xfrm>
                <a:off x="4530090" y="4111625"/>
                <a:ext cx="318770" cy="24574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2" name="Text 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0090" y="4111625"/>
                <a:ext cx="318770" cy="245745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4" name="Text Box 53"/>
              <p:cNvSpPr txBox="1"/>
              <p:nvPr/>
            </p:nvSpPr>
            <p:spPr>
              <a:xfrm>
                <a:off x="5340985" y="4088765"/>
                <a:ext cx="318770" cy="24574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4" name="Text 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0985" y="4088765"/>
                <a:ext cx="318770" cy="245745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5" name="Text Box 54"/>
              <p:cNvSpPr txBox="1"/>
              <p:nvPr/>
            </p:nvSpPr>
            <p:spPr>
              <a:xfrm>
                <a:off x="6199505" y="4079875"/>
                <a:ext cx="318770" cy="24574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5" name="Text 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9505" y="4079875"/>
                <a:ext cx="318770" cy="245745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 Box 55"/>
              <p:cNvSpPr txBox="1"/>
              <p:nvPr/>
            </p:nvSpPr>
            <p:spPr>
              <a:xfrm>
                <a:off x="7338060" y="4091305"/>
                <a:ext cx="318770" cy="24574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6" name="Text 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8060" y="4091305"/>
                <a:ext cx="318770" cy="245745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 Box 56"/>
              <p:cNvSpPr txBox="1"/>
              <p:nvPr/>
            </p:nvSpPr>
            <p:spPr>
              <a:xfrm>
                <a:off x="8773160" y="4121785"/>
                <a:ext cx="318770" cy="245745"/>
              </a:xfrm>
              <a:prstGeom prst="rect">
                <a:avLst/>
              </a:prstGeom>
              <a:solidFill>
                <a:srgbClr val="B2D9FF"/>
              </a:solidFill>
            </p:spPr>
            <p:txBody>
              <a:bodyPr wrap="square" lIns="0" tIns="0" rIns="0" bIns="0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DejaVu Math TeX Gyre" panose="02000503000000000000" charset="0"/>
                          <a:ea typeface="宋体" charset="0"/>
                          <a:cs typeface="DejaVu Math TeX Gyre" panose="02000503000000000000" charset="0"/>
                        </a:rPr>
                        <m:t>⨁</m:t>
                      </m:r>
                    </m:oMath>
                  </m:oMathPara>
                </a14:m>
                <a:endParaRPr lang="en-US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57" name="Text 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3160" y="4121785"/>
                <a:ext cx="318770" cy="245745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Text Box 58"/>
          <p:cNvSpPr txBox="1"/>
          <p:nvPr/>
        </p:nvSpPr>
        <p:spPr>
          <a:xfrm>
            <a:off x="4363085" y="3382645"/>
            <a:ext cx="3294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 ...           ...          ...               ...</a:t>
            </a:r>
            <a:endParaRPr lang="en-US"/>
          </a:p>
        </p:txBody>
      </p:sp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rcRect t="84427"/>
          <a:stretch>
            <a:fillRect/>
          </a:stretch>
        </p:blipFill>
        <p:spPr>
          <a:xfrm>
            <a:off x="4116070" y="3855085"/>
            <a:ext cx="3960495" cy="226060"/>
          </a:xfrm>
          <a:prstGeom prst="rect">
            <a:avLst/>
          </a:prstGeom>
        </p:spPr>
      </p:pic>
      <p:pic>
        <p:nvPicPr>
          <p:cNvPr id="72" name="Content Placeholder 3"/>
          <p:cNvPicPr>
            <a:picLocks noChangeAspect="1"/>
          </p:cNvPicPr>
          <p:nvPr/>
        </p:nvPicPr>
        <p:blipFill>
          <a:blip r:embed="rId1"/>
          <a:srcRect b="82071"/>
          <a:stretch>
            <a:fillRect/>
          </a:stretch>
        </p:blipFill>
        <p:spPr>
          <a:xfrm>
            <a:off x="4197350" y="1638300"/>
            <a:ext cx="3736975" cy="393700"/>
          </a:xfrm>
          <a:prstGeom prst="rect">
            <a:avLst/>
          </a:prstGeom>
        </p:spPr>
      </p:pic>
      <p:sp>
        <p:nvSpPr>
          <p:cNvPr id="73" name="Rounded Rectangle 72"/>
          <p:cNvSpPr/>
          <p:nvPr/>
        </p:nvSpPr>
        <p:spPr>
          <a:xfrm>
            <a:off x="4278630" y="2162810"/>
            <a:ext cx="3608070" cy="1116965"/>
          </a:xfrm>
          <a:prstGeom prst="roundRect">
            <a:avLst/>
          </a:prstGeom>
          <a:solidFill>
            <a:srgbClr val="00B0F0">
              <a:alpha val="1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4" name="Rounded Rectangle 73"/>
          <p:cNvSpPr/>
          <p:nvPr/>
        </p:nvSpPr>
        <p:spPr>
          <a:xfrm>
            <a:off x="4278630" y="4525645"/>
            <a:ext cx="3608070" cy="1116965"/>
          </a:xfrm>
          <a:prstGeom prst="roundRect">
            <a:avLst/>
          </a:prstGeom>
          <a:solidFill>
            <a:srgbClr val="00B0F0">
              <a:alpha val="1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5" name="Text Box 74"/>
          <p:cNvSpPr txBox="1"/>
          <p:nvPr/>
        </p:nvSpPr>
        <p:spPr>
          <a:xfrm>
            <a:off x="2566035" y="2529840"/>
            <a:ext cx="16211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hidden layer L</a:t>
            </a:r>
            <a:endParaRPr lang="en-US"/>
          </a:p>
        </p:txBody>
      </p:sp>
      <p:sp>
        <p:nvSpPr>
          <p:cNvPr id="76" name="Left Brace 75"/>
          <p:cNvSpPr/>
          <p:nvPr/>
        </p:nvSpPr>
        <p:spPr>
          <a:xfrm>
            <a:off x="2087880" y="2713990"/>
            <a:ext cx="407035" cy="25082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7" name="Text Box 76"/>
          <p:cNvSpPr txBox="1"/>
          <p:nvPr/>
        </p:nvSpPr>
        <p:spPr>
          <a:xfrm>
            <a:off x="625158" y="3782060"/>
            <a:ext cx="139116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400"/>
              <a:t>L hidden layers</a:t>
            </a:r>
            <a:endParaRPr lang="en-US" sz="1400"/>
          </a:p>
        </p:txBody>
      </p:sp>
      <p:sp>
        <p:nvSpPr>
          <p:cNvPr id="78" name="Text Box 77"/>
          <p:cNvSpPr txBox="1"/>
          <p:nvPr/>
        </p:nvSpPr>
        <p:spPr>
          <a:xfrm>
            <a:off x="8047990" y="2295525"/>
            <a:ext cx="10795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backward</a:t>
            </a:r>
            <a:endParaRPr lang="en-US" sz="1600"/>
          </a:p>
        </p:txBody>
      </p:sp>
      <p:sp>
        <p:nvSpPr>
          <p:cNvPr id="79" name="Text Box 78"/>
          <p:cNvSpPr txBox="1"/>
          <p:nvPr/>
        </p:nvSpPr>
        <p:spPr>
          <a:xfrm>
            <a:off x="8160385" y="2797810"/>
            <a:ext cx="88011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forward</a:t>
            </a:r>
            <a:endParaRPr lang="en-US" sz="1600"/>
          </a:p>
        </p:txBody>
      </p:sp>
      <p:sp>
        <p:nvSpPr>
          <p:cNvPr id="80" name="Text Box 79"/>
          <p:cNvSpPr txBox="1"/>
          <p:nvPr/>
        </p:nvSpPr>
        <p:spPr>
          <a:xfrm>
            <a:off x="7967980" y="4685665"/>
            <a:ext cx="10795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backward</a:t>
            </a:r>
            <a:endParaRPr lang="en-US" sz="1600"/>
          </a:p>
        </p:txBody>
      </p:sp>
      <p:sp>
        <p:nvSpPr>
          <p:cNvPr id="81" name="Text Box 80"/>
          <p:cNvSpPr txBox="1"/>
          <p:nvPr/>
        </p:nvSpPr>
        <p:spPr>
          <a:xfrm>
            <a:off x="8080375" y="5187950"/>
            <a:ext cx="88011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forward</a:t>
            </a:r>
            <a:endParaRPr lang="en-US"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RNNs not good at handling long term dependencies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33650" y="2724944"/>
            <a:ext cx="7124700" cy="25527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300" y="1631950"/>
            <a:ext cx="10439400" cy="359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741" y="5226050"/>
            <a:ext cx="7391400" cy="14351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17440" y="182552"/>
            <a:ext cx="5177790" cy="16907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19485"/>
            <a:ext cx="10541000" cy="36449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Cell State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7650" y="2019300"/>
            <a:ext cx="6616700" cy="2819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Gates modify hidden state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809833"/>
            <a:ext cx="2070100" cy="187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4132612" y="2945081"/>
            <a:ext cx="53913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gate is implemented as a sigmoidal layer that outputs a value between 0 and 1 and controls how much of an input should be let through  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0=don’t let anything through</a:t>
            </a:r>
            <a:endParaRPr lang="en-US" sz="2400" dirty="0"/>
          </a:p>
          <a:p>
            <a:r>
              <a:rPr lang="en-US" sz="2400" dirty="0"/>
              <a:t>1= let everything through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607626" y="6032666"/>
            <a:ext cx="3392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Indicates pointwise multiplication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612" y="6020998"/>
            <a:ext cx="3175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Forget Gate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8600" y="1873250"/>
            <a:ext cx="9194800" cy="3111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298510"/>
            <a:ext cx="5897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much of the previous hidden state should be forgotten? 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sized inputs </a:t>
            </a:r>
            <a:endParaRPr lang="en-US" dirty="0"/>
          </a:p>
        </p:txBody>
      </p:sp>
      <p:pic>
        <p:nvPicPr>
          <p:cNvPr id="5" name="Picture 2" descr="http://neuralnetworksanddeeplearning.com/images/tikz41.png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045" y="2213810"/>
            <a:ext cx="6417365" cy="319722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748145" y="6008914"/>
            <a:ext cx="6120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neural networks have to have predetermined input size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New Hidden State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4417" y="1560186"/>
            <a:ext cx="9461500" cy="2527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467" y="4087486"/>
            <a:ext cx="8407400" cy="26162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1150" y="1854200"/>
            <a:ext cx="9029700" cy="31496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7635"/>
            <a:ext cx="10515600" cy="1325563"/>
          </a:xfrm>
        </p:spPr>
        <p:txBody>
          <a:bodyPr/>
          <a:lstStyle/>
          <a:p>
            <a:r>
              <a:rPr lang="en-US" sz="3600" dirty="0"/>
              <a:t>seq2seq model: LSTM encoder-decoder</a:t>
            </a:r>
            <a:endParaRPr lang="en-US" sz="36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874395" y="1043305"/>
            <a:ext cx="8813800" cy="5814695"/>
            <a:chOff x="1377" y="1643"/>
            <a:chExt cx="13880" cy="915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30" y="4676"/>
              <a:ext cx="10740" cy="314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187" y="7659"/>
              <a:ext cx="10740" cy="31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943" y="1643"/>
              <a:ext cx="11314" cy="3309"/>
            </a:xfrm>
            <a:prstGeom prst="rect">
              <a:avLst/>
            </a:prstGeom>
          </p:spPr>
        </p:pic>
        <p:sp>
          <p:nvSpPr>
            <p:cNvPr id="7" name="Text Box 6"/>
            <p:cNvSpPr txBox="1"/>
            <p:nvPr/>
          </p:nvSpPr>
          <p:spPr>
            <a:xfrm>
              <a:off x="5548" y="6912"/>
              <a:ext cx="4076" cy="3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p>
              <a:r>
                <a:rPr lang="en-US" sz="900" b="1"/>
                <a:t>I                 want               go                home</a:t>
              </a:r>
              <a:endParaRPr lang="en-US" sz="900" b="1"/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10295" y="5487"/>
              <a:ext cx="4618" cy="2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bIns="0" rtlCol="0">
              <a:spAutoFit/>
            </a:bodyPr>
            <a:p>
              <a:r>
                <a:rPr lang="en-US" sz="800" b="1"/>
                <a:t>Ich                  ging                  nach                [EOS]</a:t>
              </a:r>
              <a:endParaRPr lang="en-US" sz="800" b="1"/>
            </a:p>
          </p:txBody>
        </p:sp>
        <p:sp>
          <p:nvSpPr>
            <p:cNvPr id="9" name="Text Box 8"/>
            <p:cNvSpPr txBox="1"/>
            <p:nvPr/>
          </p:nvSpPr>
          <p:spPr>
            <a:xfrm>
              <a:off x="6709" y="7455"/>
              <a:ext cx="1754" cy="36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p>
              <a:r>
                <a:rPr lang="en-US" sz="900" b="1"/>
                <a:t>English sentence</a:t>
              </a:r>
              <a:endParaRPr lang="en-US" sz="900" b="1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11342" y="4958"/>
              <a:ext cx="1979" cy="38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p>
              <a:r>
                <a:rPr lang="en-US" sz="1000" b="1"/>
                <a:t>German sentence</a:t>
              </a:r>
              <a:endParaRPr lang="en-US" sz="1000" b="1"/>
            </a:p>
          </p:txBody>
        </p:sp>
        <p:sp>
          <p:nvSpPr>
            <p:cNvPr id="11" name="Text Box 10"/>
            <p:cNvSpPr txBox="1"/>
            <p:nvPr/>
          </p:nvSpPr>
          <p:spPr>
            <a:xfrm>
              <a:off x="1420" y="3190"/>
              <a:ext cx="2767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/>
                <a:t>Email autoreply</a:t>
              </a:r>
              <a:endParaRPr lang="en-US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1420" y="6135"/>
              <a:ext cx="3440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/>
                <a:t>Machine translation</a:t>
              </a:r>
              <a:endParaRPr lang="en-US"/>
            </a:p>
          </p:txBody>
        </p:sp>
        <p:sp>
          <p:nvSpPr>
            <p:cNvPr id="14" name="Text Box 13"/>
            <p:cNvSpPr txBox="1"/>
            <p:nvPr/>
          </p:nvSpPr>
          <p:spPr>
            <a:xfrm>
              <a:off x="5505" y="9895"/>
              <a:ext cx="4076" cy="3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p>
              <a:r>
                <a:rPr lang="en-US" sz="900" b="1"/>
                <a:t>I                 want             go                 home</a:t>
              </a:r>
              <a:endParaRPr lang="en-US" sz="900" b="1"/>
            </a:p>
          </p:txBody>
        </p:sp>
        <p:sp>
          <p:nvSpPr>
            <p:cNvPr id="16" name="Text Box 15"/>
            <p:cNvSpPr txBox="1"/>
            <p:nvPr/>
          </p:nvSpPr>
          <p:spPr>
            <a:xfrm>
              <a:off x="6666" y="10438"/>
              <a:ext cx="1762" cy="36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p>
              <a:r>
                <a:rPr lang="en-US" sz="900" b="1"/>
                <a:t>original sentence</a:t>
              </a:r>
              <a:endParaRPr lang="en-US" sz="900" b="1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10991" y="7887"/>
              <a:ext cx="2683" cy="38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p>
              <a:r>
                <a:rPr lang="en-US" sz="1000" b="1"/>
                <a:t>reconstructued sentence</a:t>
              </a:r>
              <a:endParaRPr lang="en-US" sz="1000" b="1"/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1377" y="9118"/>
              <a:ext cx="344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/>
                <a:t>language modeling</a:t>
              </a:r>
              <a:endParaRPr lang="en-US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10295" y="8443"/>
              <a:ext cx="4076" cy="29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bIns="0" rtlCol="0">
              <a:spAutoFit/>
            </a:bodyPr>
            <a:p>
              <a:r>
                <a:rPr lang="en-US" sz="900" b="1"/>
                <a:t>I                 want                 go               home</a:t>
              </a:r>
              <a:endParaRPr lang="en-US" sz="900" b="1"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Field of AI concerned with interactions between humans and computers</a:t>
            </a:r>
            <a:endParaRPr lang="en-US" dirty="0"/>
          </a:p>
          <a:p>
            <a:r>
              <a:rPr lang="en-US" dirty="0"/>
              <a:t>How to program computers to process and analyze natural language data (as opposed to computer languages)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recognition </a:t>
            </a:r>
            <a:endParaRPr lang="en-US" dirty="0"/>
          </a:p>
          <a:p>
            <a:r>
              <a:rPr lang="en-US" dirty="0"/>
              <a:t>Natural language generation</a:t>
            </a:r>
            <a:endParaRPr lang="en-US" dirty="0"/>
          </a:p>
          <a:p>
            <a:r>
              <a:rPr lang="en-US" dirty="0"/>
              <a:t>Natural language understanding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More specific tasks</a:t>
            </a:r>
            <a:endParaRPr lang="en-US" dirty="0"/>
          </a:p>
          <a:p>
            <a:pPr lvl="1"/>
            <a:r>
              <a:rPr lang="en-US" dirty="0"/>
              <a:t>Machine translation </a:t>
            </a:r>
            <a:endParaRPr lang="en-US" dirty="0"/>
          </a:p>
          <a:p>
            <a:pPr lvl="1"/>
            <a:r>
              <a:rPr lang="en-US" dirty="0"/>
              <a:t>Sentiment Analysis</a:t>
            </a:r>
            <a:endParaRPr lang="en-US" dirty="0"/>
          </a:p>
          <a:p>
            <a:pPr lvl="1"/>
            <a:r>
              <a:rPr lang="en-US" dirty="0"/>
              <a:t>Question Answering</a:t>
            </a:r>
            <a:endParaRPr lang="en-US" dirty="0"/>
          </a:p>
          <a:p>
            <a:pPr lvl="1"/>
            <a:r>
              <a:rPr lang="en-US" dirty="0"/>
              <a:t>Text generation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326" y="1922731"/>
            <a:ext cx="8895347" cy="3598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Adaptively Allows Decoder to Choose Inputs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567564"/>
            <a:ext cx="8519090" cy="490065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Mechanism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783" y="1391865"/>
            <a:ext cx="8336777" cy="490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Score 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53" y="2765759"/>
            <a:ext cx="12192000" cy="245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256" y="835402"/>
            <a:ext cx="3099583" cy="1710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Computations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168" y="1584889"/>
            <a:ext cx="7943099" cy="509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with calling NN repeatedly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690688"/>
            <a:ext cx="6121400" cy="4305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34597" y="2161309"/>
            <a:ext cx="2866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and sequence matters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975432" cy="1325563"/>
          </a:xfrm>
        </p:spPr>
        <p:txBody>
          <a:bodyPr/>
          <a:lstStyle/>
          <a:p>
            <a:r>
              <a:rPr lang="en-US" dirty="0"/>
              <a:t>Interpreting Attention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247" y="2067596"/>
            <a:ext cx="8955505" cy="442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Translation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6783" y="1281097"/>
            <a:ext cx="8414246" cy="27199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62667" y="4148666"/>
            <a:ext cx="344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Statistical machine translation: </a:t>
            </a:r>
            <a:endParaRPr lang="en-US" sz="2000" dirty="0"/>
          </a:p>
        </p:txBody>
      </p:sp>
      <p:sp>
        <p:nvSpPr>
          <p:cNvPr id="8" name="AutoShape 3" descr="(e|f)"/>
          <p:cNvSpPr>
            <a:spLocks noChangeAspect="1" noChangeArrowheads="1"/>
          </p:cNvSpPr>
          <p:nvPr/>
        </p:nvSpPr>
        <p:spPr bwMode="auto">
          <a:xfrm>
            <a:off x="152400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981199" y="4712215"/>
            <a:ext cx="4124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</a:t>
            </a:r>
            <a:r>
              <a:rPr lang="en-US" dirty="0" err="1"/>
              <a:t>e|f</a:t>
            </a:r>
            <a:r>
              <a:rPr lang="en-US" dirty="0"/>
              <a:t>) e = </a:t>
            </a:r>
            <a:r>
              <a:rPr lang="en-US" dirty="0" err="1"/>
              <a:t>english</a:t>
            </a:r>
            <a:r>
              <a:rPr lang="en-US" dirty="0"/>
              <a:t> phrase f= foreign phrase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199" y="5275764"/>
            <a:ext cx="1841500" cy="355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206" y="5288980"/>
            <a:ext cx="1790700" cy="342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81200" y="5926667"/>
            <a:ext cx="4945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Translates n-grams phrases consisting of n-words</a:t>
            </a:r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99733" y="2198146"/>
            <a:ext cx="3898900" cy="1879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99733" y="1507067"/>
            <a:ext cx="303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Encoder-decoder architecture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99733" y="4399493"/>
            <a:ext cx="3068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Cho et al 2014, </a:t>
            </a:r>
            <a:r>
              <a:rPr lang="en-US" dirty="0" err="1"/>
              <a:t>Sutskever</a:t>
            </a:r>
            <a:r>
              <a:rPr lang="en-US" dirty="0"/>
              <a:t> 2014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984" y="5021288"/>
            <a:ext cx="7226300" cy="15367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RNN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85023"/>
            <a:ext cx="97028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7517" y="1712383"/>
            <a:ext cx="4787900" cy="123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67517" y="2974485"/>
            <a:ext cx="4822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do not dislike cabin cruisers. (negation handling)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27201" y="4284133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Polarity: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811" y="3857675"/>
            <a:ext cx="2777066" cy="154168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Polarity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4622" y="1464734"/>
            <a:ext cx="4270845" cy="2723437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6943" y="485116"/>
            <a:ext cx="6430524" cy="5898751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vector Embedding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7778" y="1290142"/>
            <a:ext cx="7907867" cy="4869581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9789" y="0"/>
            <a:ext cx="10515600" cy="1325563"/>
          </a:xfrm>
        </p:spPr>
        <p:txBody>
          <a:bodyPr/>
          <a:lstStyle/>
          <a:p>
            <a:r>
              <a:rPr lang="en-US" dirty="0"/>
              <a:t>Word vectors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5734" y="1164723"/>
            <a:ext cx="7126964" cy="5574743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calculation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908943"/>
            <a:ext cx="9144000" cy="30401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0" y="4792133"/>
            <a:ext cx="4313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on negative samples improves this.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389" y="1690688"/>
            <a:ext cx="7401791" cy="41192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41475" y="1690688"/>
            <a:ext cx="32273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Takes arbitrarily sized inputs and</a:t>
            </a:r>
            <a:endParaRPr lang="en-US" dirty="0"/>
          </a:p>
          <a:p>
            <a:r>
              <a:rPr lang="en-US" dirty="0"/>
              <a:t>“remember” a hidden state of</a:t>
            </a:r>
            <a:endParaRPr lang="en-US" dirty="0"/>
          </a:p>
          <a:p>
            <a:r>
              <a:rPr lang="en-US" dirty="0"/>
              <a:t>information 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Level Language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68460" y="1573547"/>
            <a:ext cx="5538940" cy="4750879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07" y="214812"/>
            <a:ext cx="10515600" cy="1325563"/>
          </a:xfrm>
        </p:spPr>
        <p:txBody>
          <a:bodyPr/>
          <a:lstStyle/>
          <a:p>
            <a:r>
              <a:rPr lang="en-US" dirty="0"/>
              <a:t>Hierarchical Model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6878" y="1540375"/>
            <a:ext cx="4250265" cy="483835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Generation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6750" y="1536700"/>
            <a:ext cx="5778500" cy="378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604933"/>
            <a:ext cx="6418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generation databases: Paul Graham Essays, Project Gutenberg</a:t>
            </a: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for Text Generation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586494"/>
            <a:ext cx="9144000" cy="16850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94933" y="1625600"/>
            <a:ext cx="1393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2-layer LSTM</a:t>
            </a:r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3-layer LSTM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helps!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6133" y="1849267"/>
            <a:ext cx="6891867" cy="4693074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Baby Names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514600"/>
            <a:ext cx="9144000" cy="1828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9600" y="5063067"/>
            <a:ext cx="471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names that have not been sampled before!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0" y="203201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Evolution of a language model:</a:t>
            </a:r>
            <a:br>
              <a:rPr lang="en-US" dirty="0"/>
            </a:br>
            <a:r>
              <a:rPr lang="en-US" dirty="0"/>
              <a:t>Iteration 100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516742"/>
            <a:ext cx="9144000" cy="7591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91452" y="4097867"/>
            <a:ext cx="346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did the network learn so far?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2800" y="4567124"/>
            <a:ext cx="198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Words and spaces. </a:t>
            </a:r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300 Iterations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737295"/>
            <a:ext cx="9144000" cy="13834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1200" y="5435600"/>
            <a:ext cx="1325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Punctuation</a:t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500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352453"/>
            <a:ext cx="9144000" cy="8322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65867" y="3759200"/>
            <a:ext cx="2087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Spelling short words</a:t>
            </a:r>
            <a:endParaRPr 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700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443462"/>
            <a:ext cx="9144000" cy="10585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99734" y="3064933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ordering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 forward vs Self-Loops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8846" y="1512537"/>
            <a:ext cx="2413000" cy="47117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654532"/>
            <a:ext cx="9144000" cy="3548936"/>
          </a:xfrm>
          <a:prstGeom prst="rect">
            <a:avLst/>
          </a:prstGeom>
        </p:spPr>
      </p:pic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1524000" y="1"/>
            <a:ext cx="8391644" cy="798991"/>
          </a:xfrm>
        </p:spPr>
        <p:txBody>
          <a:bodyPr/>
          <a:lstStyle/>
          <a:p>
            <a:r>
              <a:rPr lang="en-US" dirty="0"/>
              <a:t>Image Captioning</a:t>
            </a:r>
            <a:endParaRPr 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u="sng" dirty="0">
                <a:hlinkClick r:id="rId1"/>
              </a:rPr>
              <a:t>Chapter 10 Goodfellow</a:t>
            </a:r>
            <a:endParaRPr lang="en-US" u="sng" dirty="0"/>
          </a:p>
          <a:p>
            <a:r>
              <a:rPr lang="en-US" u="sng" dirty="0">
                <a:hlinkClick r:id="rId1"/>
              </a:rPr>
              <a:t>Miklov et al. </a:t>
            </a:r>
            <a:r>
              <a:rPr lang="en-US" u="sng" dirty="0"/>
              <a:t>Efficient Estimation of Word Representations in Vector Space ,2013</a:t>
            </a:r>
            <a:endParaRPr lang="en-US" u="sng" dirty="0"/>
          </a:p>
          <a:p>
            <a:r>
              <a:rPr lang="en-US" u="sng" dirty="0"/>
              <a:t>Luong et al. Effective Approaches to Attention-based Neural Machine Translation 2015</a:t>
            </a:r>
            <a:endParaRPr lang="en-US" u="sng" dirty="0"/>
          </a:p>
          <a:p>
            <a:r>
              <a:rPr lang="en-US" u="sng" dirty="0"/>
              <a:t>https://</a:t>
            </a:r>
            <a:r>
              <a:rPr lang="en-US" u="sng" dirty="0" err="1"/>
              <a:t>arxiv.org</a:t>
            </a:r>
            <a:r>
              <a:rPr lang="en-US" u="sng" dirty="0"/>
              <a:t>/pdf/1409.0473.pdf</a:t>
            </a:r>
            <a:endParaRPr lang="en-US" u="sng" dirty="0"/>
          </a:p>
          <a:p>
            <a:r>
              <a:rPr lang="en-US" u="sng" dirty="0">
                <a:hlinkClick r:id="rId1"/>
              </a:rPr>
              <a:t>Hochreiter &amp; Schmidhuber Long Sort Term Memory, 1997</a:t>
            </a:r>
            <a:endParaRPr lang="en-US" u="sng" dirty="0"/>
          </a:p>
          <a:p>
            <a:r>
              <a:rPr lang="en-US" u="sng" dirty="0">
                <a:hlinkClick r:id="rId1"/>
              </a:rPr>
              <a:t>https://medium.com/datadriveninvestor/attention-in-rnns-321fbcd64f05</a:t>
            </a:r>
            <a:endParaRPr lang="en-US" u="sng" dirty="0">
              <a:hlinkClick r:id="rId2"/>
            </a:endParaRPr>
          </a:p>
          <a:p>
            <a:r>
              <a:rPr lang="en-US" u="sng" dirty="0">
                <a:hlinkClick r:id="rId2"/>
              </a:rPr>
              <a:t>http://colah.github.io/posts/2015-08-Understanding-LSTMs/</a:t>
            </a:r>
            <a:endParaRPr lang="en-US" u="sng" dirty="0"/>
          </a:p>
          <a:p>
            <a:r>
              <a:rPr lang="en-US" u="sng" dirty="0"/>
              <a:t>https://</a:t>
            </a:r>
            <a:r>
              <a:rPr lang="en-US" u="sng" dirty="0" err="1"/>
              <a:t>lena-voita.github.io</a:t>
            </a:r>
            <a:r>
              <a:rPr lang="en-US" u="sng" dirty="0"/>
              <a:t>/</a:t>
            </a:r>
            <a:r>
              <a:rPr lang="en-US" u="sng" dirty="0" err="1"/>
              <a:t>nlp_course</a:t>
            </a:r>
            <a:r>
              <a:rPr lang="en-US" u="sng" dirty="0"/>
              <a:t>/seq2seq_and_attention.html</a:t>
            </a:r>
            <a:endParaRPr lang="en-US" u="sng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Sequential Input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0" y="1580438"/>
            <a:ext cx="9259570" cy="48178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 oriented tasks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969129"/>
            <a:ext cx="9144000" cy="29197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9601" y="5469467"/>
            <a:ext cx="722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Variable length inputs, variable length outputs, variable length computation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Through Time (BPTT)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6600" y="2362200"/>
            <a:ext cx="8178800" cy="213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6369</Words>
  <Application>WPS Presentation</Application>
  <PresentationFormat>Widescreen</PresentationFormat>
  <Paragraphs>637</Paragraphs>
  <Slides>61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61</vt:i4>
      </vt:variant>
    </vt:vector>
  </HeadingPairs>
  <TitlesOfParts>
    <vt:vector size="77" baseType="lpstr">
      <vt:lpstr>Arial</vt:lpstr>
      <vt:lpstr>宋体</vt:lpstr>
      <vt:lpstr>Wingdings</vt:lpstr>
      <vt:lpstr>Arial</vt:lpstr>
      <vt:lpstr>DejaVu Math TeX Gyre</vt:lpstr>
      <vt:lpstr>宋体</vt:lpstr>
      <vt:lpstr>汉仪书宋二KW</vt:lpstr>
      <vt:lpstr>Calibri Light</vt:lpstr>
      <vt:lpstr>Helvetica Neue</vt:lpstr>
      <vt:lpstr>Calibri</vt:lpstr>
      <vt:lpstr>微软雅黑</vt:lpstr>
      <vt:lpstr>汉仪旗黑</vt:lpstr>
      <vt:lpstr>Arial Unicode MS</vt:lpstr>
      <vt:lpstr>DengXian</vt:lpstr>
      <vt:lpstr>汉仪中等线KW</vt:lpstr>
      <vt:lpstr>Office Theme</vt:lpstr>
      <vt:lpstr>Deep Learning Theory and Applications RNNs and LSTMs</vt:lpstr>
      <vt:lpstr>Question</vt:lpstr>
      <vt:lpstr>Fixed sized inputs </vt:lpstr>
      <vt:lpstr>Contrast with calling NN repeatedly</vt:lpstr>
      <vt:lpstr>Recurrent Neural Networks</vt:lpstr>
      <vt:lpstr>Feed forward vs Self-Loops</vt:lpstr>
      <vt:lpstr>Processing Sequential Input</vt:lpstr>
      <vt:lpstr>Sequence oriented tasks</vt:lpstr>
      <vt:lpstr>Backpropagation Through Time (BPTT)</vt:lpstr>
      <vt:lpstr>All unfoldings share parameters</vt:lpstr>
      <vt:lpstr>BPTT Computes Gradients for Many Time Steps</vt:lpstr>
      <vt:lpstr>Comparison of unit of RNN, LSTM, GRU</vt:lpstr>
      <vt:lpstr>undirectional RNN with one hidden layer</vt:lpstr>
      <vt:lpstr>stacked undirectional RNN</vt:lpstr>
      <vt:lpstr>Language modelling (character-level)</vt:lpstr>
      <vt:lpstr>Language modelling (word-level)</vt:lpstr>
      <vt:lpstr>Sequence labelling (POS tagging)</vt:lpstr>
      <vt:lpstr>Text Classification (sentiment analysis)</vt:lpstr>
      <vt:lpstr>Bidirectional RNN with one layer</vt:lpstr>
      <vt:lpstr>PowerPoint 演示文稿</vt:lpstr>
      <vt:lpstr>PowerPoint 演示文稿</vt:lpstr>
      <vt:lpstr>PowerPoint 演示文稿</vt:lpstr>
      <vt:lpstr>stacked Bidirectional RNN</vt:lpstr>
      <vt:lpstr>RNNs not good at handling long term dependencies </vt:lpstr>
      <vt:lpstr>Notation</vt:lpstr>
      <vt:lpstr>LSTMs</vt:lpstr>
      <vt:lpstr>Running Cell State</vt:lpstr>
      <vt:lpstr>Gates modify hidden state</vt:lpstr>
      <vt:lpstr>Forget Gate </vt:lpstr>
      <vt:lpstr>Creating New Hidden State </vt:lpstr>
      <vt:lpstr>Output</vt:lpstr>
      <vt:lpstr>seq2seq model: LSTM encoder-decoder</vt:lpstr>
      <vt:lpstr>Natural Language Processing</vt:lpstr>
      <vt:lpstr>NLP Tasks</vt:lpstr>
      <vt:lpstr>Problem</vt:lpstr>
      <vt:lpstr>Adaptively Allows Decoder to Choose Inputs</vt:lpstr>
      <vt:lpstr>Attention Mechanism</vt:lpstr>
      <vt:lpstr>Attention Score </vt:lpstr>
      <vt:lpstr>Attention Computations</vt:lpstr>
      <vt:lpstr>Interpreting Attention</vt:lpstr>
      <vt:lpstr>Machine Translation </vt:lpstr>
      <vt:lpstr>Neural Machine translation</vt:lpstr>
      <vt:lpstr>Bidirectional RNN</vt:lpstr>
      <vt:lpstr>Sentiment Analysis</vt:lpstr>
      <vt:lpstr>Beyond Polarity</vt:lpstr>
      <vt:lpstr>PowerPoint 演示文稿</vt:lpstr>
      <vt:lpstr>Word vector Embedding</vt:lpstr>
      <vt:lpstr>Word vectors</vt:lpstr>
      <vt:lpstr>Output calculation </vt:lpstr>
      <vt:lpstr>Character Level Language Model</vt:lpstr>
      <vt:lpstr>Hierarchical Model </vt:lpstr>
      <vt:lpstr>Text Generation</vt:lpstr>
      <vt:lpstr>RNN for Text Generation </vt:lpstr>
      <vt:lpstr>Depth helps!</vt:lpstr>
      <vt:lpstr>Baby Names</vt:lpstr>
      <vt:lpstr>Evolution of a language model: Iteration 100 </vt:lpstr>
      <vt:lpstr>300 Iterations </vt:lpstr>
      <vt:lpstr>Iteration 500</vt:lpstr>
      <vt:lpstr>Iteration 700</vt:lpstr>
      <vt:lpstr>Image Captioning</vt:lpstr>
      <vt:lpstr>Reading list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RNNs and LSTMs</dc:title>
  <dc:creator>Smita Krishnaswamy</dc:creator>
  <cp:lastModifiedBy>wenxinxu</cp:lastModifiedBy>
  <cp:revision>46</cp:revision>
  <dcterms:created xsi:type="dcterms:W3CDTF">2023-04-23T05:01:55Z</dcterms:created>
  <dcterms:modified xsi:type="dcterms:W3CDTF">2023-04-23T05:01:55Z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7CD7D6670427EDDE88332664160A536E</vt:lpwstr>
  </property>
  <property fmtid="{D5CDD505-2E9C-101B-9397-08002B2CF9AE}" pid="3" name="KSOProductBuildVer">
    <vt:lpwstr>1033-4.6.1.7467</vt:lpwstr>
  </property>
</Properties>
</file>

<file path=docProps/thumbnail.jpeg>
</file>